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4"/>
  </p:notesMasterIdLst>
  <p:sldIdLst>
    <p:sldId id="271" r:id="rId2"/>
    <p:sldId id="281" r:id="rId3"/>
    <p:sldId id="270" r:id="rId4"/>
    <p:sldId id="256" r:id="rId5"/>
    <p:sldId id="260" r:id="rId6"/>
    <p:sldId id="259" r:id="rId7"/>
    <p:sldId id="275" r:id="rId8"/>
    <p:sldId id="308" r:id="rId9"/>
    <p:sldId id="277" r:id="rId10"/>
    <p:sldId id="276" r:id="rId11"/>
    <p:sldId id="279" r:id="rId12"/>
    <p:sldId id="284" r:id="rId13"/>
    <p:sldId id="262" r:id="rId14"/>
    <p:sldId id="261" r:id="rId15"/>
    <p:sldId id="287" r:id="rId16"/>
    <p:sldId id="309" r:id="rId17"/>
    <p:sldId id="265" r:id="rId18"/>
    <p:sldId id="272" r:id="rId19"/>
    <p:sldId id="266" r:id="rId20"/>
    <p:sldId id="274" r:id="rId21"/>
    <p:sldId id="293" r:id="rId22"/>
    <p:sldId id="30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dyn Tremblay" initials="JT" lastIdx="5" clrIdx="0">
    <p:extLst>
      <p:ext uri="{19B8F6BF-5375-455C-9EA6-DF929625EA0E}">
        <p15:presenceInfo xmlns:p15="http://schemas.microsoft.com/office/powerpoint/2012/main" userId="S::jordyntremblay@cunet.carleton.ca::a4f966c5-6b87-4248-a230-16f6a897cb10" providerId="AD"/>
      </p:ext>
    </p:extLst>
  </p:cmAuthor>
  <p:cmAuthor id="2" name="Amanda Blais" initials="AB" lastIdx="1" clrIdx="1">
    <p:extLst>
      <p:ext uri="{19B8F6BF-5375-455C-9EA6-DF929625EA0E}">
        <p15:presenceInfo xmlns:p15="http://schemas.microsoft.com/office/powerpoint/2012/main" userId="S::AmandaBlais@cunet.carleton.ca::dec4806c-6f3f-4048-9f55-492f0eb95b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893936-0EF1-4EE6-AAEE-87A3677716D1}" v="130" dt="2021-05-17T19:37:13.910"/>
    <p1510:client id="{4BB7FE91-7B87-46A3-B9E0-83CB7D32714A}" v="1662" dt="2021-05-18T17:43:41.622"/>
    <p1510:client id="{772C51D4-4A4D-4C22-AC8B-2D7760D2A0E2}" v="2281" dt="2021-05-18T17:46:14.877"/>
    <p1510:client id="{78BF8509-3A2D-4F33-B2E2-7524B3DB703E}" v="108" dt="2021-05-18T15:20:05.760"/>
    <p1510:client id="{9AD91673-996D-4084-8694-5099E488EEA1}" v="266" dt="2021-05-17T19:01:26.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381" autoAdjust="0"/>
  </p:normalViewPr>
  <p:slideViewPr>
    <p:cSldViewPr snapToGrid="0">
      <p:cViewPr varScale="1">
        <p:scale>
          <a:sx n="87" d="100"/>
          <a:sy n="87" d="100"/>
        </p:scale>
        <p:origin x="7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23137B-A0BA-40C5-82AC-80570B957BD0}"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CA"/>
        </a:p>
      </dgm:t>
    </dgm:pt>
    <dgm:pt modelId="{3AA84094-A052-46E1-815D-EE7722FDD3CE}">
      <dgm:prSet phldrT="[Text]" custT="1"/>
      <dgm:spPr/>
      <dgm:t>
        <a:bodyPr/>
        <a:lstStyle/>
        <a:p>
          <a:r>
            <a:rPr lang="en-US" sz="2800"/>
            <a:t>Objectives of LS Program</a:t>
          </a:r>
          <a:endParaRPr lang="en-CA" sz="2800"/>
        </a:p>
      </dgm:t>
      <dgm:extLst>
        <a:ext uri="{E40237B7-FDA0-4F09-8148-C483321AD2D9}">
          <dgm14:cNvPr xmlns:dgm14="http://schemas.microsoft.com/office/drawing/2010/diagram" id="0" name="" descr="Objectives of LS Program&#10;"/>
        </a:ext>
      </dgm:extLst>
    </dgm:pt>
    <dgm:pt modelId="{44DCCBD7-D22D-4C2A-B31E-44669D6FEE97}" type="parTrans" cxnId="{7CC79D54-857C-46CE-B3F2-9D631DC7B7F3}">
      <dgm:prSet/>
      <dgm:spPr/>
      <dgm:t>
        <a:bodyPr/>
        <a:lstStyle/>
        <a:p>
          <a:endParaRPr lang="en-CA"/>
        </a:p>
      </dgm:t>
    </dgm:pt>
    <dgm:pt modelId="{8B0C62E3-0F67-49E9-AD31-0A5FAC7AB42B}" type="sibTrans" cxnId="{7CC79D54-857C-46CE-B3F2-9D631DC7B7F3}">
      <dgm:prSet/>
      <dgm:spPr/>
      <dgm:t>
        <a:bodyPr/>
        <a:lstStyle/>
        <a:p>
          <a:endParaRPr lang="en-CA"/>
        </a:p>
      </dgm:t>
    </dgm:pt>
    <dgm:pt modelId="{4CDF74A4-BFEB-480C-94C2-D345649BF409}">
      <dgm:prSet phldrT="[Text]"/>
      <dgm:spPr/>
      <dgm:t>
        <a:bodyPr/>
        <a:lstStyle/>
        <a:p>
          <a:r>
            <a:rPr lang="en-US"/>
            <a:t>Decrease need for accommodations</a:t>
          </a:r>
          <a:endParaRPr lang="en-CA"/>
        </a:p>
      </dgm:t>
      <dgm:extLst>
        <a:ext uri="{E40237B7-FDA0-4F09-8148-C483321AD2D9}">
          <dgm14:cNvPr xmlns:dgm14="http://schemas.microsoft.com/office/drawing/2010/diagram" id="0" name="" descr="- Decrease need for accommodations.&#10;- Build academic and metacognitive self-regulation skills.&#10;"/>
        </a:ext>
      </dgm:extLst>
    </dgm:pt>
    <dgm:pt modelId="{AC75F1EC-4459-49D1-B0D2-077AF279734B}" type="parTrans" cxnId="{21E28F6D-6143-4E8B-9C1C-9655EAA59D8D}">
      <dgm:prSet/>
      <dgm:spPr/>
      <dgm:t>
        <a:bodyPr/>
        <a:lstStyle/>
        <a:p>
          <a:endParaRPr lang="en-CA"/>
        </a:p>
      </dgm:t>
    </dgm:pt>
    <dgm:pt modelId="{63851DC7-29EC-40D3-A499-66D9FEFE62A1}" type="sibTrans" cxnId="{21E28F6D-6143-4E8B-9C1C-9655EAA59D8D}">
      <dgm:prSet/>
      <dgm:spPr/>
      <dgm:t>
        <a:bodyPr/>
        <a:lstStyle/>
        <a:p>
          <a:endParaRPr lang="en-CA"/>
        </a:p>
      </dgm:t>
    </dgm:pt>
    <dgm:pt modelId="{13DC5BB5-0F06-4394-9E55-7BA5B400B75A}">
      <dgm:prSet phldrT="[Text]"/>
      <dgm:spPr/>
      <dgm:t>
        <a:bodyPr/>
        <a:lstStyle/>
        <a:p>
          <a:r>
            <a:rPr lang="en-US"/>
            <a:t>Build academic and metacognitive self-regulation skills</a:t>
          </a:r>
          <a:endParaRPr lang="en-CA"/>
        </a:p>
      </dgm:t>
    </dgm:pt>
    <dgm:pt modelId="{A9D45D44-1D18-4699-85C5-D6C0040EB19B}" type="parTrans" cxnId="{6B1D1617-867D-418D-85AE-EFD7D441AD42}">
      <dgm:prSet/>
      <dgm:spPr/>
      <dgm:t>
        <a:bodyPr/>
        <a:lstStyle/>
        <a:p>
          <a:endParaRPr lang="en-CA"/>
        </a:p>
      </dgm:t>
    </dgm:pt>
    <dgm:pt modelId="{C7F669CB-8214-4802-82C9-2D4E513B65EA}" type="sibTrans" cxnId="{6B1D1617-867D-418D-85AE-EFD7D441AD42}">
      <dgm:prSet/>
      <dgm:spPr/>
      <dgm:t>
        <a:bodyPr/>
        <a:lstStyle/>
        <a:p>
          <a:endParaRPr lang="en-CA"/>
        </a:p>
      </dgm:t>
    </dgm:pt>
    <dgm:pt modelId="{C913C277-5B6E-4C8E-8BFF-027E831B4059}" type="pres">
      <dgm:prSet presAssocID="{2D23137B-A0BA-40C5-82AC-80570B957BD0}" presName="linear" presStyleCnt="0">
        <dgm:presLayoutVars>
          <dgm:dir/>
          <dgm:animLvl val="lvl"/>
          <dgm:resizeHandles val="exact"/>
        </dgm:presLayoutVars>
      </dgm:prSet>
      <dgm:spPr/>
    </dgm:pt>
    <dgm:pt modelId="{70CE61FF-22BA-4A23-96E4-1E57E2D7AA8C}" type="pres">
      <dgm:prSet presAssocID="{3AA84094-A052-46E1-815D-EE7722FDD3CE}" presName="parentLin" presStyleCnt="0"/>
      <dgm:spPr/>
    </dgm:pt>
    <dgm:pt modelId="{61CD59F4-4FDB-44CA-856D-0F7AD5C82243}" type="pres">
      <dgm:prSet presAssocID="{3AA84094-A052-46E1-815D-EE7722FDD3CE}" presName="parentLeftMargin" presStyleLbl="node1" presStyleIdx="0" presStyleCnt="1"/>
      <dgm:spPr/>
    </dgm:pt>
    <dgm:pt modelId="{91215A57-7DA0-4FCC-BB23-B86FCED914F2}" type="pres">
      <dgm:prSet presAssocID="{3AA84094-A052-46E1-815D-EE7722FDD3CE}" presName="parentText" presStyleLbl="node1" presStyleIdx="0" presStyleCnt="1" custScaleX="108375">
        <dgm:presLayoutVars>
          <dgm:chMax val="0"/>
          <dgm:bulletEnabled val="1"/>
        </dgm:presLayoutVars>
      </dgm:prSet>
      <dgm:spPr/>
    </dgm:pt>
    <dgm:pt modelId="{EE38366C-2F65-4E40-8EEB-54136204CBED}" type="pres">
      <dgm:prSet presAssocID="{3AA84094-A052-46E1-815D-EE7722FDD3CE}" presName="negativeSpace" presStyleCnt="0"/>
      <dgm:spPr/>
    </dgm:pt>
    <dgm:pt modelId="{68D0E21C-55F2-4170-8643-25801D9A4141}" type="pres">
      <dgm:prSet presAssocID="{3AA84094-A052-46E1-815D-EE7722FDD3CE}" presName="childText" presStyleLbl="conFgAcc1" presStyleIdx="0" presStyleCnt="1">
        <dgm:presLayoutVars>
          <dgm:bulletEnabled val="1"/>
        </dgm:presLayoutVars>
      </dgm:prSet>
      <dgm:spPr/>
    </dgm:pt>
  </dgm:ptLst>
  <dgm:cxnLst>
    <dgm:cxn modelId="{6B1D1617-867D-418D-85AE-EFD7D441AD42}" srcId="{3AA84094-A052-46E1-815D-EE7722FDD3CE}" destId="{13DC5BB5-0F06-4394-9E55-7BA5B400B75A}" srcOrd="1" destOrd="0" parTransId="{A9D45D44-1D18-4699-85C5-D6C0040EB19B}" sibTransId="{C7F669CB-8214-4802-82C9-2D4E513B65EA}"/>
    <dgm:cxn modelId="{07E96B66-3356-43AA-B285-2335E031ACDA}" type="presOf" srcId="{3AA84094-A052-46E1-815D-EE7722FDD3CE}" destId="{61CD59F4-4FDB-44CA-856D-0F7AD5C82243}" srcOrd="0" destOrd="0" presId="urn:microsoft.com/office/officeart/2005/8/layout/list1"/>
    <dgm:cxn modelId="{33681E47-7686-4C05-A38E-3FC188148F99}" type="presOf" srcId="{3AA84094-A052-46E1-815D-EE7722FDD3CE}" destId="{91215A57-7DA0-4FCC-BB23-B86FCED914F2}" srcOrd="1" destOrd="0" presId="urn:microsoft.com/office/officeart/2005/8/layout/list1"/>
    <dgm:cxn modelId="{21E28F6D-6143-4E8B-9C1C-9655EAA59D8D}" srcId="{3AA84094-A052-46E1-815D-EE7722FDD3CE}" destId="{4CDF74A4-BFEB-480C-94C2-D345649BF409}" srcOrd="0" destOrd="0" parTransId="{AC75F1EC-4459-49D1-B0D2-077AF279734B}" sibTransId="{63851DC7-29EC-40D3-A499-66D9FEFE62A1}"/>
    <dgm:cxn modelId="{5C8F7871-3181-493D-8127-D2F58FF8CD74}" type="presOf" srcId="{4CDF74A4-BFEB-480C-94C2-D345649BF409}" destId="{68D0E21C-55F2-4170-8643-25801D9A4141}" srcOrd="0" destOrd="0" presId="urn:microsoft.com/office/officeart/2005/8/layout/list1"/>
    <dgm:cxn modelId="{7CC79D54-857C-46CE-B3F2-9D631DC7B7F3}" srcId="{2D23137B-A0BA-40C5-82AC-80570B957BD0}" destId="{3AA84094-A052-46E1-815D-EE7722FDD3CE}" srcOrd="0" destOrd="0" parTransId="{44DCCBD7-D22D-4C2A-B31E-44669D6FEE97}" sibTransId="{8B0C62E3-0F67-49E9-AD31-0A5FAC7AB42B}"/>
    <dgm:cxn modelId="{C19F96A0-0F94-49ED-AF08-8A82FCF440C0}" type="presOf" srcId="{2D23137B-A0BA-40C5-82AC-80570B957BD0}" destId="{C913C277-5B6E-4C8E-8BFF-027E831B4059}" srcOrd="0" destOrd="0" presId="urn:microsoft.com/office/officeart/2005/8/layout/list1"/>
    <dgm:cxn modelId="{311302B6-BD4C-4720-9D34-94D6BB40E42F}" type="presOf" srcId="{13DC5BB5-0F06-4394-9E55-7BA5B400B75A}" destId="{68D0E21C-55F2-4170-8643-25801D9A4141}" srcOrd="0" destOrd="1" presId="urn:microsoft.com/office/officeart/2005/8/layout/list1"/>
    <dgm:cxn modelId="{C27745E1-1E1D-4A6E-925D-3E4BD374F4C6}" type="presParOf" srcId="{C913C277-5B6E-4C8E-8BFF-027E831B4059}" destId="{70CE61FF-22BA-4A23-96E4-1E57E2D7AA8C}" srcOrd="0" destOrd="0" presId="urn:microsoft.com/office/officeart/2005/8/layout/list1"/>
    <dgm:cxn modelId="{04B1BCD9-08A2-46C1-8921-19C4D6C0816C}" type="presParOf" srcId="{70CE61FF-22BA-4A23-96E4-1E57E2D7AA8C}" destId="{61CD59F4-4FDB-44CA-856D-0F7AD5C82243}" srcOrd="0" destOrd="0" presId="urn:microsoft.com/office/officeart/2005/8/layout/list1"/>
    <dgm:cxn modelId="{DC7E2BB1-BABA-48D8-AE71-52FAD132FF22}" type="presParOf" srcId="{70CE61FF-22BA-4A23-96E4-1E57E2D7AA8C}" destId="{91215A57-7DA0-4FCC-BB23-B86FCED914F2}" srcOrd="1" destOrd="0" presId="urn:microsoft.com/office/officeart/2005/8/layout/list1"/>
    <dgm:cxn modelId="{2A123400-6C8A-4664-A6E5-6B356D07410F}" type="presParOf" srcId="{C913C277-5B6E-4C8E-8BFF-027E831B4059}" destId="{EE38366C-2F65-4E40-8EEB-54136204CBED}" srcOrd="1" destOrd="0" presId="urn:microsoft.com/office/officeart/2005/8/layout/list1"/>
    <dgm:cxn modelId="{5F67BCC0-A463-43AA-A8CE-76463B136F0B}" type="presParOf" srcId="{C913C277-5B6E-4C8E-8BFF-027E831B4059}" destId="{68D0E21C-55F2-4170-8643-25801D9A414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23137B-A0BA-40C5-82AC-80570B957BD0}"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CA"/>
        </a:p>
      </dgm:t>
    </dgm:pt>
    <dgm:pt modelId="{3AA84094-A052-46E1-815D-EE7722FDD3CE}">
      <dgm:prSet phldrT="[Text]" custT="1"/>
      <dgm:spPr/>
      <dgm:t>
        <a:bodyPr/>
        <a:lstStyle/>
        <a:p>
          <a:r>
            <a:rPr lang="en-US" sz="2800"/>
            <a:t>Objectives of Online Modules</a:t>
          </a:r>
          <a:endParaRPr lang="en-CA" sz="2800"/>
        </a:p>
      </dgm:t>
      <dgm:extLst>
        <a:ext uri="{E40237B7-FDA0-4F09-8148-C483321AD2D9}">
          <dgm14:cNvPr xmlns:dgm14="http://schemas.microsoft.com/office/drawing/2010/diagram" id="0" name="" descr="Objectives of Online Modules"/>
        </a:ext>
      </dgm:extLst>
    </dgm:pt>
    <dgm:pt modelId="{44DCCBD7-D22D-4C2A-B31E-44669D6FEE97}" type="parTrans" cxnId="{7CC79D54-857C-46CE-B3F2-9D631DC7B7F3}">
      <dgm:prSet/>
      <dgm:spPr/>
      <dgm:t>
        <a:bodyPr/>
        <a:lstStyle/>
        <a:p>
          <a:endParaRPr lang="en-CA"/>
        </a:p>
      </dgm:t>
    </dgm:pt>
    <dgm:pt modelId="{8B0C62E3-0F67-49E9-AD31-0A5FAC7AB42B}" type="sibTrans" cxnId="{7CC79D54-857C-46CE-B3F2-9D631DC7B7F3}">
      <dgm:prSet/>
      <dgm:spPr/>
      <dgm:t>
        <a:bodyPr/>
        <a:lstStyle/>
        <a:p>
          <a:endParaRPr lang="en-CA"/>
        </a:p>
      </dgm:t>
    </dgm:pt>
    <dgm:pt modelId="{4CDF74A4-BFEB-480C-94C2-D345649BF409}">
      <dgm:prSet phldrT="[Text]"/>
      <dgm:spPr/>
      <dgm:t>
        <a:bodyPr/>
        <a:lstStyle/>
        <a:p>
          <a:r>
            <a:rPr lang="en-US"/>
            <a:t>Immediate access to content</a:t>
          </a:r>
          <a:endParaRPr lang="en-CA"/>
        </a:p>
      </dgm:t>
      <dgm:extLst>
        <a:ext uri="{E40237B7-FDA0-4F09-8148-C483321AD2D9}">
          <dgm14:cNvPr xmlns:dgm14="http://schemas.microsoft.com/office/drawing/2010/diagram" id="0" name="" descr="- Immediate access to content&#10;- Introductory information&#10;- Less intensive intervention&#10;- Continued access to tools and information"/>
        </a:ext>
      </dgm:extLst>
    </dgm:pt>
    <dgm:pt modelId="{63851DC7-29EC-40D3-A499-66D9FEFE62A1}" type="sibTrans" cxnId="{21E28F6D-6143-4E8B-9C1C-9655EAA59D8D}">
      <dgm:prSet/>
      <dgm:spPr/>
      <dgm:t>
        <a:bodyPr/>
        <a:lstStyle/>
        <a:p>
          <a:endParaRPr lang="en-CA"/>
        </a:p>
      </dgm:t>
    </dgm:pt>
    <dgm:pt modelId="{AC75F1EC-4459-49D1-B0D2-077AF279734B}" type="parTrans" cxnId="{21E28F6D-6143-4E8B-9C1C-9655EAA59D8D}">
      <dgm:prSet/>
      <dgm:spPr/>
      <dgm:t>
        <a:bodyPr/>
        <a:lstStyle/>
        <a:p>
          <a:endParaRPr lang="en-CA"/>
        </a:p>
      </dgm:t>
    </dgm:pt>
    <dgm:pt modelId="{13DC5BB5-0F06-4394-9E55-7BA5B400B75A}">
      <dgm:prSet phldrT="[Text]"/>
      <dgm:spPr/>
      <dgm:t>
        <a:bodyPr/>
        <a:lstStyle/>
        <a:p>
          <a:r>
            <a:rPr lang="en-US"/>
            <a:t>Introductory information</a:t>
          </a:r>
          <a:endParaRPr lang="en-CA"/>
        </a:p>
      </dgm:t>
    </dgm:pt>
    <dgm:pt modelId="{C7F669CB-8214-4802-82C9-2D4E513B65EA}" type="sibTrans" cxnId="{6B1D1617-867D-418D-85AE-EFD7D441AD42}">
      <dgm:prSet/>
      <dgm:spPr/>
      <dgm:t>
        <a:bodyPr/>
        <a:lstStyle/>
        <a:p>
          <a:endParaRPr lang="en-CA"/>
        </a:p>
      </dgm:t>
    </dgm:pt>
    <dgm:pt modelId="{A9D45D44-1D18-4699-85C5-D6C0040EB19B}" type="parTrans" cxnId="{6B1D1617-867D-418D-85AE-EFD7D441AD42}">
      <dgm:prSet/>
      <dgm:spPr/>
      <dgm:t>
        <a:bodyPr/>
        <a:lstStyle/>
        <a:p>
          <a:endParaRPr lang="en-CA"/>
        </a:p>
      </dgm:t>
    </dgm:pt>
    <dgm:pt modelId="{11097192-2CA1-4C59-B650-CA55BDF746AE}">
      <dgm:prSet phldrT="[Text]"/>
      <dgm:spPr/>
      <dgm:t>
        <a:bodyPr/>
        <a:lstStyle/>
        <a:p>
          <a:r>
            <a:rPr lang="en-US"/>
            <a:t>Less intensive intervention</a:t>
          </a:r>
          <a:endParaRPr lang="en-CA"/>
        </a:p>
      </dgm:t>
    </dgm:pt>
    <dgm:pt modelId="{18385966-1B5B-4D24-B6A6-FD99741399F0}" type="parTrans" cxnId="{5B1BAB2B-4C65-408E-BF9E-5A0EEE55D895}">
      <dgm:prSet/>
      <dgm:spPr/>
      <dgm:t>
        <a:bodyPr/>
        <a:lstStyle/>
        <a:p>
          <a:endParaRPr lang="en-CA"/>
        </a:p>
      </dgm:t>
    </dgm:pt>
    <dgm:pt modelId="{8BB0FF12-707F-428D-9240-EEDA4038BB3C}" type="sibTrans" cxnId="{5B1BAB2B-4C65-408E-BF9E-5A0EEE55D895}">
      <dgm:prSet/>
      <dgm:spPr/>
      <dgm:t>
        <a:bodyPr/>
        <a:lstStyle/>
        <a:p>
          <a:endParaRPr lang="en-CA"/>
        </a:p>
      </dgm:t>
    </dgm:pt>
    <dgm:pt modelId="{11108CC0-1EA1-4F70-8428-525D830E8375}">
      <dgm:prSet phldrT="[Text]"/>
      <dgm:spPr/>
      <dgm:t>
        <a:bodyPr/>
        <a:lstStyle/>
        <a:p>
          <a:r>
            <a:rPr lang="en-US"/>
            <a:t>Continued access to tools and information</a:t>
          </a:r>
          <a:endParaRPr lang="en-CA"/>
        </a:p>
      </dgm:t>
    </dgm:pt>
    <dgm:pt modelId="{914000E1-2758-4FE7-A856-6799CE33E04C}" type="parTrans" cxnId="{30A76831-0A26-4A97-ADFF-E5ABB561B516}">
      <dgm:prSet/>
      <dgm:spPr/>
      <dgm:t>
        <a:bodyPr/>
        <a:lstStyle/>
        <a:p>
          <a:endParaRPr lang="en-CA"/>
        </a:p>
      </dgm:t>
    </dgm:pt>
    <dgm:pt modelId="{FE1EDE39-FDA7-4D35-B8E7-6C40A3E2CC2D}" type="sibTrans" cxnId="{30A76831-0A26-4A97-ADFF-E5ABB561B516}">
      <dgm:prSet/>
      <dgm:spPr/>
      <dgm:t>
        <a:bodyPr/>
        <a:lstStyle/>
        <a:p>
          <a:endParaRPr lang="en-CA"/>
        </a:p>
      </dgm:t>
    </dgm:pt>
    <dgm:pt modelId="{C913C277-5B6E-4C8E-8BFF-027E831B4059}" type="pres">
      <dgm:prSet presAssocID="{2D23137B-A0BA-40C5-82AC-80570B957BD0}" presName="linear" presStyleCnt="0">
        <dgm:presLayoutVars>
          <dgm:dir/>
          <dgm:animLvl val="lvl"/>
          <dgm:resizeHandles val="exact"/>
        </dgm:presLayoutVars>
      </dgm:prSet>
      <dgm:spPr/>
    </dgm:pt>
    <dgm:pt modelId="{70CE61FF-22BA-4A23-96E4-1E57E2D7AA8C}" type="pres">
      <dgm:prSet presAssocID="{3AA84094-A052-46E1-815D-EE7722FDD3CE}" presName="parentLin" presStyleCnt="0"/>
      <dgm:spPr/>
    </dgm:pt>
    <dgm:pt modelId="{61CD59F4-4FDB-44CA-856D-0F7AD5C82243}" type="pres">
      <dgm:prSet presAssocID="{3AA84094-A052-46E1-815D-EE7722FDD3CE}" presName="parentLeftMargin" presStyleLbl="node1" presStyleIdx="0" presStyleCnt="1"/>
      <dgm:spPr/>
    </dgm:pt>
    <dgm:pt modelId="{91215A57-7DA0-4FCC-BB23-B86FCED914F2}" type="pres">
      <dgm:prSet presAssocID="{3AA84094-A052-46E1-815D-EE7722FDD3CE}" presName="parentText" presStyleLbl="node1" presStyleIdx="0" presStyleCnt="1" custScaleX="125810" custLinFactNeighborX="8711" custLinFactNeighborY="-633">
        <dgm:presLayoutVars>
          <dgm:chMax val="0"/>
          <dgm:bulletEnabled val="1"/>
        </dgm:presLayoutVars>
      </dgm:prSet>
      <dgm:spPr/>
    </dgm:pt>
    <dgm:pt modelId="{EE38366C-2F65-4E40-8EEB-54136204CBED}" type="pres">
      <dgm:prSet presAssocID="{3AA84094-A052-46E1-815D-EE7722FDD3CE}" presName="negativeSpace" presStyleCnt="0"/>
      <dgm:spPr/>
    </dgm:pt>
    <dgm:pt modelId="{68D0E21C-55F2-4170-8643-25801D9A4141}" type="pres">
      <dgm:prSet presAssocID="{3AA84094-A052-46E1-815D-EE7722FDD3CE}" presName="childText" presStyleLbl="conFgAcc1" presStyleIdx="0" presStyleCnt="1">
        <dgm:presLayoutVars>
          <dgm:bulletEnabled val="1"/>
        </dgm:presLayoutVars>
      </dgm:prSet>
      <dgm:spPr/>
    </dgm:pt>
  </dgm:ptLst>
  <dgm:cxnLst>
    <dgm:cxn modelId="{CD50CE16-85A5-42D8-8079-B2AAA5A8B9BC}" type="presOf" srcId="{11108CC0-1EA1-4F70-8428-525D830E8375}" destId="{68D0E21C-55F2-4170-8643-25801D9A4141}" srcOrd="0" destOrd="3" presId="urn:microsoft.com/office/officeart/2005/8/layout/list1"/>
    <dgm:cxn modelId="{6B1D1617-867D-418D-85AE-EFD7D441AD42}" srcId="{3AA84094-A052-46E1-815D-EE7722FDD3CE}" destId="{13DC5BB5-0F06-4394-9E55-7BA5B400B75A}" srcOrd="1" destOrd="0" parTransId="{A9D45D44-1D18-4699-85C5-D6C0040EB19B}" sibTransId="{C7F669CB-8214-4802-82C9-2D4E513B65EA}"/>
    <dgm:cxn modelId="{5B1BAB2B-4C65-408E-BF9E-5A0EEE55D895}" srcId="{3AA84094-A052-46E1-815D-EE7722FDD3CE}" destId="{11097192-2CA1-4C59-B650-CA55BDF746AE}" srcOrd="2" destOrd="0" parTransId="{18385966-1B5B-4D24-B6A6-FD99741399F0}" sibTransId="{8BB0FF12-707F-428D-9240-EEDA4038BB3C}"/>
    <dgm:cxn modelId="{23FDAA2D-8485-43AA-B9E5-56A23B4A3A10}" type="presOf" srcId="{2D23137B-A0BA-40C5-82AC-80570B957BD0}" destId="{C913C277-5B6E-4C8E-8BFF-027E831B4059}" srcOrd="0" destOrd="0" presId="urn:microsoft.com/office/officeart/2005/8/layout/list1"/>
    <dgm:cxn modelId="{30A76831-0A26-4A97-ADFF-E5ABB561B516}" srcId="{3AA84094-A052-46E1-815D-EE7722FDD3CE}" destId="{11108CC0-1EA1-4F70-8428-525D830E8375}" srcOrd="3" destOrd="0" parTransId="{914000E1-2758-4FE7-A856-6799CE33E04C}" sibTransId="{FE1EDE39-FDA7-4D35-B8E7-6C40A3E2CC2D}"/>
    <dgm:cxn modelId="{4AB5836C-F426-4990-8E3A-4C1104ECC701}" type="presOf" srcId="{3AA84094-A052-46E1-815D-EE7722FDD3CE}" destId="{61CD59F4-4FDB-44CA-856D-0F7AD5C82243}" srcOrd="0" destOrd="0" presId="urn:microsoft.com/office/officeart/2005/8/layout/list1"/>
    <dgm:cxn modelId="{21E28F6D-6143-4E8B-9C1C-9655EAA59D8D}" srcId="{3AA84094-A052-46E1-815D-EE7722FDD3CE}" destId="{4CDF74A4-BFEB-480C-94C2-D345649BF409}" srcOrd="0" destOrd="0" parTransId="{AC75F1EC-4459-49D1-B0D2-077AF279734B}" sibTransId="{63851DC7-29EC-40D3-A499-66D9FEFE62A1}"/>
    <dgm:cxn modelId="{7CC79D54-857C-46CE-B3F2-9D631DC7B7F3}" srcId="{2D23137B-A0BA-40C5-82AC-80570B957BD0}" destId="{3AA84094-A052-46E1-815D-EE7722FDD3CE}" srcOrd="0" destOrd="0" parTransId="{44DCCBD7-D22D-4C2A-B31E-44669D6FEE97}" sibTransId="{8B0C62E3-0F67-49E9-AD31-0A5FAC7AB42B}"/>
    <dgm:cxn modelId="{4C5B3590-D4E4-4224-8B62-F15A33AB50C3}" type="presOf" srcId="{4CDF74A4-BFEB-480C-94C2-D345649BF409}" destId="{68D0E21C-55F2-4170-8643-25801D9A4141}" srcOrd="0" destOrd="0" presId="urn:microsoft.com/office/officeart/2005/8/layout/list1"/>
    <dgm:cxn modelId="{D74B7893-3351-4D9C-BF85-9832D57F2EB1}" type="presOf" srcId="{3AA84094-A052-46E1-815D-EE7722FDD3CE}" destId="{91215A57-7DA0-4FCC-BB23-B86FCED914F2}" srcOrd="1" destOrd="0" presId="urn:microsoft.com/office/officeart/2005/8/layout/list1"/>
    <dgm:cxn modelId="{0CB2DBBD-D223-4C55-87A2-C547ACD4B909}" type="presOf" srcId="{13DC5BB5-0F06-4394-9E55-7BA5B400B75A}" destId="{68D0E21C-55F2-4170-8643-25801D9A4141}" srcOrd="0" destOrd="1" presId="urn:microsoft.com/office/officeart/2005/8/layout/list1"/>
    <dgm:cxn modelId="{55BCDDD0-6CB7-4627-B4CE-067A2C89DF28}" type="presOf" srcId="{11097192-2CA1-4C59-B650-CA55BDF746AE}" destId="{68D0E21C-55F2-4170-8643-25801D9A4141}" srcOrd="0" destOrd="2" presId="urn:microsoft.com/office/officeart/2005/8/layout/list1"/>
    <dgm:cxn modelId="{D55382BB-1418-4334-84C8-31918DEFA868}" type="presParOf" srcId="{C913C277-5B6E-4C8E-8BFF-027E831B4059}" destId="{70CE61FF-22BA-4A23-96E4-1E57E2D7AA8C}" srcOrd="0" destOrd="0" presId="urn:microsoft.com/office/officeart/2005/8/layout/list1"/>
    <dgm:cxn modelId="{51B83266-07EE-40BD-8B2D-34B77C2FDEC7}" type="presParOf" srcId="{70CE61FF-22BA-4A23-96E4-1E57E2D7AA8C}" destId="{61CD59F4-4FDB-44CA-856D-0F7AD5C82243}" srcOrd="0" destOrd="0" presId="urn:microsoft.com/office/officeart/2005/8/layout/list1"/>
    <dgm:cxn modelId="{F2BDB3FE-7387-418B-B3F8-5EC84E508752}" type="presParOf" srcId="{70CE61FF-22BA-4A23-96E4-1E57E2D7AA8C}" destId="{91215A57-7DA0-4FCC-BB23-B86FCED914F2}" srcOrd="1" destOrd="0" presId="urn:microsoft.com/office/officeart/2005/8/layout/list1"/>
    <dgm:cxn modelId="{7AA9A291-C6CD-4602-A844-A140BBDDC9C7}" type="presParOf" srcId="{C913C277-5B6E-4C8E-8BFF-027E831B4059}" destId="{EE38366C-2F65-4E40-8EEB-54136204CBED}" srcOrd="1" destOrd="0" presId="urn:microsoft.com/office/officeart/2005/8/layout/list1"/>
    <dgm:cxn modelId="{7B7FE0F6-3D9B-4EDD-BF57-9E9C77EF9BB3}" type="presParOf" srcId="{C913C277-5B6E-4C8E-8BFF-027E831B4059}" destId="{68D0E21C-55F2-4170-8643-25801D9A4141}"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D0E286-E360-41F5-8509-AD7F731B8B9F}" type="doc">
      <dgm:prSet loTypeId="urn:microsoft.com/office/officeart/2005/8/layout/hProcess9" loCatId="process" qsTypeId="urn:microsoft.com/office/officeart/2005/8/quickstyle/simple3" qsCatId="simple" csTypeId="urn:microsoft.com/office/officeart/2005/8/colors/colorful5" csCatId="colorful" phldr="1"/>
      <dgm:spPr/>
    </dgm:pt>
    <dgm:pt modelId="{E4ADDBC3-22ED-4F0C-B70F-6BBFCFD0DFD3}">
      <dgm:prSet phldrT="[Text]"/>
      <dgm:spPr/>
      <dgm:t>
        <a:bodyPr/>
        <a:lstStyle/>
        <a:p>
          <a:r>
            <a:rPr lang="en-US"/>
            <a:t>Academic Integrity</a:t>
          </a:r>
          <a:endParaRPr lang="en-CA"/>
        </a:p>
      </dgm:t>
      <dgm:extLst>
        <a:ext uri="{E40237B7-FDA0-4F09-8148-C483321AD2D9}">
          <dgm14:cNvPr xmlns:dgm14="http://schemas.microsoft.com/office/drawing/2010/diagram" id="0" name="" descr="Academic Integrity"/>
        </a:ext>
      </dgm:extLst>
    </dgm:pt>
    <dgm:pt modelId="{97B81821-6238-4890-A143-FE7048B38BF2}" type="parTrans" cxnId="{DAE24738-40F9-4500-A2EF-EA21F5F10E8A}">
      <dgm:prSet/>
      <dgm:spPr/>
      <dgm:t>
        <a:bodyPr/>
        <a:lstStyle/>
        <a:p>
          <a:endParaRPr lang="en-CA"/>
        </a:p>
      </dgm:t>
    </dgm:pt>
    <dgm:pt modelId="{4B3535F5-5068-420A-ABDE-90BED6D5C91E}" type="sibTrans" cxnId="{DAE24738-40F9-4500-A2EF-EA21F5F10E8A}">
      <dgm:prSet/>
      <dgm:spPr/>
      <dgm:t>
        <a:bodyPr/>
        <a:lstStyle/>
        <a:p>
          <a:endParaRPr lang="en-CA"/>
        </a:p>
      </dgm:t>
    </dgm:pt>
    <dgm:pt modelId="{6E191315-3545-41FF-BEB9-604D8AE6E497}">
      <dgm:prSet phldrT="[Text]"/>
      <dgm:spPr/>
      <dgm:t>
        <a:bodyPr/>
        <a:lstStyle/>
        <a:p>
          <a:r>
            <a:rPr lang="en-US"/>
            <a:t>Managing Procrastination</a:t>
          </a:r>
          <a:endParaRPr lang="en-CA"/>
        </a:p>
      </dgm:t>
      <dgm:extLst>
        <a:ext uri="{E40237B7-FDA0-4F09-8148-C483321AD2D9}">
          <dgm14:cNvPr xmlns:dgm14="http://schemas.microsoft.com/office/drawing/2010/diagram" id="0" name="" descr="Managing Procrastination"/>
        </a:ext>
      </dgm:extLst>
    </dgm:pt>
    <dgm:pt modelId="{7F251631-D4F4-40F6-A1AF-7D6A93C4FAD5}" type="parTrans" cxnId="{B1D7AD50-EC54-4977-8F3D-09D1AE1CA5E1}">
      <dgm:prSet/>
      <dgm:spPr/>
      <dgm:t>
        <a:bodyPr/>
        <a:lstStyle/>
        <a:p>
          <a:endParaRPr lang="en-CA"/>
        </a:p>
      </dgm:t>
    </dgm:pt>
    <dgm:pt modelId="{5B75F090-3C42-4412-8FF2-D7A3B39C3D50}" type="sibTrans" cxnId="{B1D7AD50-EC54-4977-8F3D-09D1AE1CA5E1}">
      <dgm:prSet/>
      <dgm:spPr/>
      <dgm:t>
        <a:bodyPr/>
        <a:lstStyle/>
        <a:p>
          <a:endParaRPr lang="en-CA"/>
        </a:p>
      </dgm:t>
    </dgm:pt>
    <dgm:pt modelId="{DDFFC348-BFE8-4858-BC9C-4F6110D14187}">
      <dgm:prSet phldrT="[Text]"/>
      <dgm:spPr/>
      <dgm:t>
        <a:bodyPr/>
        <a:lstStyle/>
        <a:p>
          <a:r>
            <a:rPr lang="en-US"/>
            <a:t>Working in groups</a:t>
          </a:r>
          <a:endParaRPr lang="en-CA"/>
        </a:p>
      </dgm:t>
      <dgm:extLst>
        <a:ext uri="{E40237B7-FDA0-4F09-8148-C483321AD2D9}">
          <dgm14:cNvPr xmlns:dgm14="http://schemas.microsoft.com/office/drawing/2010/diagram" id="0" name="" descr="Working in groups"/>
        </a:ext>
      </dgm:extLst>
    </dgm:pt>
    <dgm:pt modelId="{CA535887-DBBA-4163-A54A-203422982400}" type="parTrans" cxnId="{F4CFCDF1-6E79-4391-941B-C1EC079ABF36}">
      <dgm:prSet/>
      <dgm:spPr/>
      <dgm:t>
        <a:bodyPr/>
        <a:lstStyle/>
        <a:p>
          <a:endParaRPr lang="en-CA"/>
        </a:p>
      </dgm:t>
    </dgm:pt>
    <dgm:pt modelId="{9E281A1F-E9DD-4D0D-A6A1-EF8BB1AE527C}" type="sibTrans" cxnId="{F4CFCDF1-6E79-4391-941B-C1EC079ABF36}">
      <dgm:prSet/>
      <dgm:spPr/>
      <dgm:t>
        <a:bodyPr/>
        <a:lstStyle/>
        <a:p>
          <a:endParaRPr lang="en-CA"/>
        </a:p>
      </dgm:t>
    </dgm:pt>
    <dgm:pt modelId="{EA385944-0DA2-46EC-8047-8F1512E1DF86}" type="pres">
      <dgm:prSet presAssocID="{7DD0E286-E360-41F5-8509-AD7F731B8B9F}" presName="CompostProcess" presStyleCnt="0">
        <dgm:presLayoutVars>
          <dgm:dir/>
          <dgm:resizeHandles val="exact"/>
        </dgm:presLayoutVars>
      </dgm:prSet>
      <dgm:spPr/>
    </dgm:pt>
    <dgm:pt modelId="{8519674A-2BB6-45A5-B1A2-4A150FAFD1D6}" type="pres">
      <dgm:prSet presAssocID="{7DD0E286-E360-41F5-8509-AD7F731B8B9F}" presName="arrow" presStyleLbl="bgShp" presStyleIdx="0" presStyleCnt="1" custLinFactNeighborX="-826" custLinFactNeighborY="1676"/>
      <dgm:spPr/>
      <dgm:extLst>
        <a:ext uri="{E40237B7-FDA0-4F09-8148-C483321AD2D9}">
          <dgm14:cNvPr xmlns:dgm14="http://schemas.microsoft.com/office/drawing/2010/diagram" id="0" name="" descr="Arrow"/>
        </a:ext>
      </dgm:extLst>
    </dgm:pt>
    <dgm:pt modelId="{93C8CF27-B262-4AD2-8E2B-212ABEEE2909}" type="pres">
      <dgm:prSet presAssocID="{7DD0E286-E360-41F5-8509-AD7F731B8B9F}" presName="linearProcess" presStyleCnt="0"/>
      <dgm:spPr/>
    </dgm:pt>
    <dgm:pt modelId="{266A2035-DEB5-4F3C-857A-8C4058D73143}" type="pres">
      <dgm:prSet presAssocID="{E4ADDBC3-22ED-4F0C-B70F-6BBFCFD0DFD3}" presName="textNode" presStyleLbl="node1" presStyleIdx="0" presStyleCnt="3">
        <dgm:presLayoutVars>
          <dgm:bulletEnabled val="1"/>
        </dgm:presLayoutVars>
      </dgm:prSet>
      <dgm:spPr/>
    </dgm:pt>
    <dgm:pt modelId="{C8CE303E-00A9-42BA-9331-932884AB7DCA}" type="pres">
      <dgm:prSet presAssocID="{4B3535F5-5068-420A-ABDE-90BED6D5C91E}" presName="sibTrans" presStyleCnt="0"/>
      <dgm:spPr/>
    </dgm:pt>
    <dgm:pt modelId="{59E5D68D-E1C8-4647-947E-1AEE9C0CD0BF}" type="pres">
      <dgm:prSet presAssocID="{6E191315-3545-41FF-BEB9-604D8AE6E497}" presName="textNode" presStyleLbl="node1" presStyleIdx="1" presStyleCnt="3">
        <dgm:presLayoutVars>
          <dgm:bulletEnabled val="1"/>
        </dgm:presLayoutVars>
      </dgm:prSet>
      <dgm:spPr/>
    </dgm:pt>
    <dgm:pt modelId="{C92FC3EE-6873-4FF1-B4A9-3705C3B5F87E}" type="pres">
      <dgm:prSet presAssocID="{5B75F090-3C42-4412-8FF2-D7A3B39C3D50}" presName="sibTrans" presStyleCnt="0"/>
      <dgm:spPr/>
    </dgm:pt>
    <dgm:pt modelId="{2B2E5F73-4745-457D-B384-7F2FC964F20D}" type="pres">
      <dgm:prSet presAssocID="{DDFFC348-BFE8-4858-BC9C-4F6110D14187}" presName="textNode" presStyleLbl="node1" presStyleIdx="2" presStyleCnt="3">
        <dgm:presLayoutVars>
          <dgm:bulletEnabled val="1"/>
        </dgm:presLayoutVars>
      </dgm:prSet>
      <dgm:spPr/>
    </dgm:pt>
  </dgm:ptLst>
  <dgm:cxnLst>
    <dgm:cxn modelId="{DAE24738-40F9-4500-A2EF-EA21F5F10E8A}" srcId="{7DD0E286-E360-41F5-8509-AD7F731B8B9F}" destId="{E4ADDBC3-22ED-4F0C-B70F-6BBFCFD0DFD3}" srcOrd="0" destOrd="0" parTransId="{97B81821-6238-4890-A143-FE7048B38BF2}" sibTransId="{4B3535F5-5068-420A-ABDE-90BED6D5C91E}"/>
    <dgm:cxn modelId="{B1D7AD50-EC54-4977-8F3D-09D1AE1CA5E1}" srcId="{7DD0E286-E360-41F5-8509-AD7F731B8B9F}" destId="{6E191315-3545-41FF-BEB9-604D8AE6E497}" srcOrd="1" destOrd="0" parTransId="{7F251631-D4F4-40F6-A1AF-7D6A93C4FAD5}" sibTransId="{5B75F090-3C42-4412-8FF2-D7A3B39C3D50}"/>
    <dgm:cxn modelId="{A2CA39B6-F5C3-4816-947A-718A3BDEE3D0}" type="presOf" srcId="{E4ADDBC3-22ED-4F0C-B70F-6BBFCFD0DFD3}" destId="{266A2035-DEB5-4F3C-857A-8C4058D73143}" srcOrd="0" destOrd="0" presId="urn:microsoft.com/office/officeart/2005/8/layout/hProcess9"/>
    <dgm:cxn modelId="{C770C2B9-0687-4AB7-8263-C703778AFE8B}" type="presOf" srcId="{DDFFC348-BFE8-4858-BC9C-4F6110D14187}" destId="{2B2E5F73-4745-457D-B384-7F2FC964F20D}" srcOrd="0" destOrd="0" presId="urn:microsoft.com/office/officeart/2005/8/layout/hProcess9"/>
    <dgm:cxn modelId="{515DB8D0-7EFC-4D79-9E9B-B86BD2A137A8}" type="presOf" srcId="{7DD0E286-E360-41F5-8509-AD7F731B8B9F}" destId="{EA385944-0DA2-46EC-8047-8F1512E1DF86}" srcOrd="0" destOrd="0" presId="urn:microsoft.com/office/officeart/2005/8/layout/hProcess9"/>
    <dgm:cxn modelId="{F4CFCDF1-6E79-4391-941B-C1EC079ABF36}" srcId="{7DD0E286-E360-41F5-8509-AD7F731B8B9F}" destId="{DDFFC348-BFE8-4858-BC9C-4F6110D14187}" srcOrd="2" destOrd="0" parTransId="{CA535887-DBBA-4163-A54A-203422982400}" sibTransId="{9E281A1F-E9DD-4D0D-A6A1-EF8BB1AE527C}"/>
    <dgm:cxn modelId="{3910B9FB-72AE-4216-B6CE-8F51294F5B6F}" type="presOf" srcId="{6E191315-3545-41FF-BEB9-604D8AE6E497}" destId="{59E5D68D-E1C8-4647-947E-1AEE9C0CD0BF}" srcOrd="0" destOrd="0" presId="urn:microsoft.com/office/officeart/2005/8/layout/hProcess9"/>
    <dgm:cxn modelId="{08EDC66D-0CE6-472B-BB90-B0813B9EFC30}" type="presParOf" srcId="{EA385944-0DA2-46EC-8047-8F1512E1DF86}" destId="{8519674A-2BB6-45A5-B1A2-4A150FAFD1D6}" srcOrd="0" destOrd="0" presId="urn:microsoft.com/office/officeart/2005/8/layout/hProcess9"/>
    <dgm:cxn modelId="{392C577B-171E-4120-83BA-C0335B38663E}" type="presParOf" srcId="{EA385944-0DA2-46EC-8047-8F1512E1DF86}" destId="{93C8CF27-B262-4AD2-8E2B-212ABEEE2909}" srcOrd="1" destOrd="0" presId="urn:microsoft.com/office/officeart/2005/8/layout/hProcess9"/>
    <dgm:cxn modelId="{97FB5E38-276E-462B-85E1-FCCC6688C798}" type="presParOf" srcId="{93C8CF27-B262-4AD2-8E2B-212ABEEE2909}" destId="{266A2035-DEB5-4F3C-857A-8C4058D73143}" srcOrd="0" destOrd="0" presId="urn:microsoft.com/office/officeart/2005/8/layout/hProcess9"/>
    <dgm:cxn modelId="{18ECAE97-E93C-4FAD-9005-31A4D81A3F59}" type="presParOf" srcId="{93C8CF27-B262-4AD2-8E2B-212ABEEE2909}" destId="{C8CE303E-00A9-42BA-9331-932884AB7DCA}" srcOrd="1" destOrd="0" presId="urn:microsoft.com/office/officeart/2005/8/layout/hProcess9"/>
    <dgm:cxn modelId="{50B59C91-B004-4EE1-AC2D-80ACFF1B5C7A}" type="presParOf" srcId="{93C8CF27-B262-4AD2-8E2B-212ABEEE2909}" destId="{59E5D68D-E1C8-4647-947E-1AEE9C0CD0BF}" srcOrd="2" destOrd="0" presId="urn:microsoft.com/office/officeart/2005/8/layout/hProcess9"/>
    <dgm:cxn modelId="{DB8581C9-44FD-4E17-9220-2A9E63111206}" type="presParOf" srcId="{93C8CF27-B262-4AD2-8E2B-212ABEEE2909}" destId="{C92FC3EE-6873-4FF1-B4A9-3705C3B5F87E}" srcOrd="3" destOrd="0" presId="urn:microsoft.com/office/officeart/2005/8/layout/hProcess9"/>
    <dgm:cxn modelId="{F09E0F7A-0350-4E58-8D50-4A7ED79F4146}" type="presParOf" srcId="{93C8CF27-B262-4AD2-8E2B-212ABEEE2909}" destId="{2B2E5F73-4745-457D-B384-7F2FC964F20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58F438-E21B-4C68-95DE-4D29B6CB83C6}" type="doc">
      <dgm:prSet loTypeId="urn:microsoft.com/office/officeart/2005/8/layout/vList4" loCatId="list" qsTypeId="urn:microsoft.com/office/officeart/2005/8/quickstyle/simple3" qsCatId="simple" csTypeId="urn:microsoft.com/office/officeart/2005/8/colors/colorful5" csCatId="colorful" phldr="1"/>
      <dgm:spPr/>
      <dgm:t>
        <a:bodyPr/>
        <a:lstStyle/>
        <a:p>
          <a:endParaRPr lang="en-CA"/>
        </a:p>
      </dgm:t>
    </dgm:pt>
    <dgm:pt modelId="{0D6DD2F3-1F3A-4636-A7D6-F43201D9F9D6}">
      <dgm:prSet phldrT="[Text]"/>
      <dgm:spPr/>
      <dgm:t>
        <a:bodyPr/>
        <a:lstStyle/>
        <a:p>
          <a:r>
            <a:rPr lang="en-US"/>
            <a:t>Formatting/Navigation</a:t>
          </a:r>
          <a:endParaRPr lang="en-CA"/>
        </a:p>
      </dgm:t>
      <dgm:extLst>
        <a:ext uri="{E40237B7-FDA0-4F09-8148-C483321AD2D9}">
          <dgm14:cNvPr xmlns:dgm14="http://schemas.microsoft.com/office/drawing/2010/diagram" id="0" name="" descr="Formatting/Navigation&#10;- Difficult for screen readers&#10;- Text Heavy"/>
        </a:ext>
      </dgm:extLst>
    </dgm:pt>
    <dgm:pt modelId="{85F932FB-0487-4D18-AE94-3CC0EE520E3B}" type="parTrans" cxnId="{429092E4-83D4-4A5F-811A-2F13FE736E93}">
      <dgm:prSet/>
      <dgm:spPr/>
      <dgm:t>
        <a:bodyPr/>
        <a:lstStyle/>
        <a:p>
          <a:endParaRPr lang="en-CA"/>
        </a:p>
      </dgm:t>
    </dgm:pt>
    <dgm:pt modelId="{AD7B67B0-8A52-4EB9-BE90-C2300534EE75}" type="sibTrans" cxnId="{429092E4-83D4-4A5F-811A-2F13FE736E93}">
      <dgm:prSet/>
      <dgm:spPr/>
      <dgm:t>
        <a:bodyPr/>
        <a:lstStyle/>
        <a:p>
          <a:endParaRPr lang="en-CA"/>
        </a:p>
      </dgm:t>
    </dgm:pt>
    <dgm:pt modelId="{B84835A0-7463-4E9D-A1D1-EB9A47A7282C}">
      <dgm:prSet phldrT="[Text]"/>
      <dgm:spPr/>
      <dgm:t>
        <a:bodyPr/>
        <a:lstStyle/>
        <a:p>
          <a:r>
            <a:rPr lang="en-US"/>
            <a:t>Difficult for screen readers</a:t>
          </a:r>
          <a:endParaRPr lang="en-CA"/>
        </a:p>
      </dgm:t>
    </dgm:pt>
    <dgm:pt modelId="{AD6F4A1C-7444-4107-9EAC-9B802AEB88B7}" type="parTrans" cxnId="{60E8D25C-B4E1-469D-A7A6-6F96DE8FD9F9}">
      <dgm:prSet/>
      <dgm:spPr/>
      <dgm:t>
        <a:bodyPr/>
        <a:lstStyle/>
        <a:p>
          <a:endParaRPr lang="en-CA"/>
        </a:p>
      </dgm:t>
    </dgm:pt>
    <dgm:pt modelId="{C441093C-1EBA-4C2E-8026-431DF3173921}" type="sibTrans" cxnId="{60E8D25C-B4E1-469D-A7A6-6F96DE8FD9F9}">
      <dgm:prSet/>
      <dgm:spPr/>
      <dgm:t>
        <a:bodyPr/>
        <a:lstStyle/>
        <a:p>
          <a:endParaRPr lang="en-CA"/>
        </a:p>
      </dgm:t>
    </dgm:pt>
    <dgm:pt modelId="{9C42D2A7-150C-45D6-B99F-3F4386A14AC5}">
      <dgm:prSet phldrT="[Text]"/>
      <dgm:spPr/>
      <dgm:t>
        <a:bodyPr/>
        <a:lstStyle/>
        <a:p>
          <a:r>
            <a:rPr lang="en-US"/>
            <a:t>Text Heavy</a:t>
          </a:r>
          <a:endParaRPr lang="en-CA"/>
        </a:p>
      </dgm:t>
    </dgm:pt>
    <dgm:pt modelId="{4CA08F25-EC74-45E2-A2C9-90843E9170DA}" type="parTrans" cxnId="{E146A2AC-1D60-4D7B-BE1D-133E7DFCDF7C}">
      <dgm:prSet/>
      <dgm:spPr/>
      <dgm:t>
        <a:bodyPr/>
        <a:lstStyle/>
        <a:p>
          <a:endParaRPr lang="en-CA"/>
        </a:p>
      </dgm:t>
    </dgm:pt>
    <dgm:pt modelId="{7759917C-0675-4E07-B0BC-1FAF45867DA0}" type="sibTrans" cxnId="{E146A2AC-1D60-4D7B-BE1D-133E7DFCDF7C}">
      <dgm:prSet/>
      <dgm:spPr/>
      <dgm:t>
        <a:bodyPr/>
        <a:lstStyle/>
        <a:p>
          <a:endParaRPr lang="en-CA"/>
        </a:p>
      </dgm:t>
    </dgm:pt>
    <dgm:pt modelId="{3EE08185-528B-4CAE-BF56-0AF965C83805}">
      <dgm:prSet phldrT="[Text]"/>
      <dgm:spPr/>
      <dgm:t>
        <a:bodyPr/>
        <a:lstStyle/>
        <a:p>
          <a:r>
            <a:rPr lang="en-US"/>
            <a:t>Missing Tangible Tools</a:t>
          </a:r>
          <a:endParaRPr lang="en-CA"/>
        </a:p>
      </dgm:t>
      <dgm:extLst>
        <a:ext uri="{E40237B7-FDA0-4F09-8148-C483321AD2D9}">
          <dgm14:cNvPr xmlns:dgm14="http://schemas.microsoft.com/office/drawing/2010/diagram" id="0" name="" descr="Missing Tangible Tools&#10;- Assistive Technology Resources&#10;- Fillable Templates"/>
        </a:ext>
      </dgm:extLst>
    </dgm:pt>
    <dgm:pt modelId="{7D6068F4-FE47-437E-949E-E92193016F45}" type="parTrans" cxnId="{082C13F4-E41E-4ABB-AD35-6955847BCAB7}">
      <dgm:prSet/>
      <dgm:spPr/>
      <dgm:t>
        <a:bodyPr/>
        <a:lstStyle/>
        <a:p>
          <a:endParaRPr lang="en-CA"/>
        </a:p>
      </dgm:t>
    </dgm:pt>
    <dgm:pt modelId="{77D38C3B-35F7-484C-92BB-0B071248614F}" type="sibTrans" cxnId="{082C13F4-E41E-4ABB-AD35-6955847BCAB7}">
      <dgm:prSet/>
      <dgm:spPr/>
      <dgm:t>
        <a:bodyPr/>
        <a:lstStyle/>
        <a:p>
          <a:endParaRPr lang="en-CA"/>
        </a:p>
      </dgm:t>
    </dgm:pt>
    <dgm:pt modelId="{0C2FC7FE-E4A4-4F71-9FF6-7F28736084FB}">
      <dgm:prSet phldrT="[Text]"/>
      <dgm:spPr/>
      <dgm:t>
        <a:bodyPr/>
        <a:lstStyle/>
        <a:p>
          <a:r>
            <a:rPr lang="en-US"/>
            <a:t>Assistive Technology Resources</a:t>
          </a:r>
          <a:endParaRPr lang="en-CA"/>
        </a:p>
      </dgm:t>
    </dgm:pt>
    <dgm:pt modelId="{C666858D-BCF3-427C-9090-1D76E8D169C4}" type="parTrans" cxnId="{40B09C8A-6316-4921-887D-CB465D6F5D23}">
      <dgm:prSet/>
      <dgm:spPr/>
      <dgm:t>
        <a:bodyPr/>
        <a:lstStyle/>
        <a:p>
          <a:endParaRPr lang="en-CA"/>
        </a:p>
      </dgm:t>
    </dgm:pt>
    <dgm:pt modelId="{CAED7E2D-6B20-46BF-8E36-FF885FE66B2F}" type="sibTrans" cxnId="{40B09C8A-6316-4921-887D-CB465D6F5D23}">
      <dgm:prSet/>
      <dgm:spPr/>
      <dgm:t>
        <a:bodyPr/>
        <a:lstStyle/>
        <a:p>
          <a:endParaRPr lang="en-CA"/>
        </a:p>
      </dgm:t>
    </dgm:pt>
    <dgm:pt modelId="{C0F129CC-CB88-4713-B2AC-057F6CC795B3}">
      <dgm:prSet phldrT="[Text]"/>
      <dgm:spPr/>
      <dgm:t>
        <a:bodyPr/>
        <a:lstStyle/>
        <a:p>
          <a:r>
            <a:rPr lang="en-US"/>
            <a:t>Fillable Templates</a:t>
          </a:r>
          <a:endParaRPr lang="en-CA"/>
        </a:p>
      </dgm:t>
    </dgm:pt>
    <dgm:pt modelId="{6375D220-F259-4E36-8F7F-F8BFF11EB9F4}" type="parTrans" cxnId="{EF3D3ECF-83DC-4AF7-9034-37C878C50943}">
      <dgm:prSet/>
      <dgm:spPr/>
      <dgm:t>
        <a:bodyPr/>
        <a:lstStyle/>
        <a:p>
          <a:endParaRPr lang="en-CA"/>
        </a:p>
      </dgm:t>
    </dgm:pt>
    <dgm:pt modelId="{44CC2C34-8A1D-4B88-838C-F3C249B056A2}" type="sibTrans" cxnId="{EF3D3ECF-83DC-4AF7-9034-37C878C50943}">
      <dgm:prSet/>
      <dgm:spPr/>
      <dgm:t>
        <a:bodyPr/>
        <a:lstStyle/>
        <a:p>
          <a:endParaRPr lang="en-CA"/>
        </a:p>
      </dgm:t>
    </dgm:pt>
    <dgm:pt modelId="{0F16CA88-5196-4679-8921-0353892343D4}">
      <dgm:prSet phldrT="[Text]"/>
      <dgm:spPr/>
      <dgm:t>
        <a:bodyPr/>
        <a:lstStyle/>
        <a:p>
          <a:r>
            <a:rPr lang="en-US"/>
            <a:t>Generic and Broad</a:t>
          </a:r>
          <a:endParaRPr lang="en-CA"/>
        </a:p>
      </dgm:t>
      <dgm:extLst>
        <a:ext uri="{E40237B7-FDA0-4F09-8148-C483321AD2D9}">
          <dgm14:cNvPr xmlns:dgm14="http://schemas.microsoft.com/office/drawing/2010/diagram" id="0" name="" descr="Generic and Broad&#10;- Often too long (in time and content)&#10;- Doesn’t consider variance of learners."/>
        </a:ext>
      </dgm:extLst>
    </dgm:pt>
    <dgm:pt modelId="{0FE685E0-2805-4353-8DA9-67048EA4136C}" type="parTrans" cxnId="{833663AA-930D-4124-BD34-2CDC99B4A493}">
      <dgm:prSet/>
      <dgm:spPr/>
      <dgm:t>
        <a:bodyPr/>
        <a:lstStyle/>
        <a:p>
          <a:endParaRPr lang="en-CA"/>
        </a:p>
      </dgm:t>
    </dgm:pt>
    <dgm:pt modelId="{0C014AF8-450E-4B76-9414-34394BD33FBB}" type="sibTrans" cxnId="{833663AA-930D-4124-BD34-2CDC99B4A493}">
      <dgm:prSet/>
      <dgm:spPr/>
      <dgm:t>
        <a:bodyPr/>
        <a:lstStyle/>
        <a:p>
          <a:endParaRPr lang="en-CA"/>
        </a:p>
      </dgm:t>
    </dgm:pt>
    <dgm:pt modelId="{4000ABD1-9A42-431E-909A-4666989B244B}">
      <dgm:prSet phldrT="[Text]"/>
      <dgm:spPr/>
      <dgm:t>
        <a:bodyPr/>
        <a:lstStyle/>
        <a:p>
          <a:r>
            <a:rPr lang="en-US"/>
            <a:t>Often too long (in time and content)</a:t>
          </a:r>
          <a:endParaRPr lang="en-CA"/>
        </a:p>
      </dgm:t>
    </dgm:pt>
    <dgm:pt modelId="{D3980989-F648-4AFB-8BD9-0491EFDE5E11}" type="parTrans" cxnId="{277DCE92-7699-478B-A35F-9365EC810717}">
      <dgm:prSet/>
      <dgm:spPr/>
      <dgm:t>
        <a:bodyPr/>
        <a:lstStyle/>
        <a:p>
          <a:endParaRPr lang="en-CA"/>
        </a:p>
      </dgm:t>
    </dgm:pt>
    <dgm:pt modelId="{13025300-8F8B-43E2-83D4-CBF0B7CBEAE9}" type="sibTrans" cxnId="{277DCE92-7699-478B-A35F-9365EC810717}">
      <dgm:prSet/>
      <dgm:spPr/>
      <dgm:t>
        <a:bodyPr/>
        <a:lstStyle/>
        <a:p>
          <a:endParaRPr lang="en-CA"/>
        </a:p>
      </dgm:t>
    </dgm:pt>
    <dgm:pt modelId="{BB572D7B-BD8D-4F8D-B30B-87E0770593EB}">
      <dgm:prSet phldrT="[Text]"/>
      <dgm:spPr/>
      <dgm:t>
        <a:bodyPr/>
        <a:lstStyle/>
        <a:p>
          <a:r>
            <a:rPr lang="en-US"/>
            <a:t>Doesn’t consider variance of learners</a:t>
          </a:r>
          <a:endParaRPr lang="en-CA"/>
        </a:p>
      </dgm:t>
    </dgm:pt>
    <dgm:pt modelId="{C30DE26E-0A36-4C66-AB8F-40F422E39455}" type="parTrans" cxnId="{06D504D8-DE6C-4C55-BB7F-70DCF0D2CACB}">
      <dgm:prSet/>
      <dgm:spPr/>
      <dgm:t>
        <a:bodyPr/>
        <a:lstStyle/>
        <a:p>
          <a:endParaRPr lang="en-CA"/>
        </a:p>
      </dgm:t>
    </dgm:pt>
    <dgm:pt modelId="{FDD106FD-5326-4ECD-B8D8-B10574B1B90F}" type="sibTrans" cxnId="{06D504D8-DE6C-4C55-BB7F-70DCF0D2CACB}">
      <dgm:prSet/>
      <dgm:spPr/>
      <dgm:t>
        <a:bodyPr/>
        <a:lstStyle/>
        <a:p>
          <a:endParaRPr lang="en-CA"/>
        </a:p>
      </dgm:t>
    </dgm:pt>
    <dgm:pt modelId="{D64920A0-CE29-45BE-9C2C-9B790CC94445}" type="pres">
      <dgm:prSet presAssocID="{0358F438-E21B-4C68-95DE-4D29B6CB83C6}" presName="linear" presStyleCnt="0">
        <dgm:presLayoutVars>
          <dgm:dir/>
          <dgm:resizeHandles val="exact"/>
        </dgm:presLayoutVars>
      </dgm:prSet>
      <dgm:spPr/>
    </dgm:pt>
    <dgm:pt modelId="{A9DA0502-F9FE-4D7A-9447-6D8924E89826}" type="pres">
      <dgm:prSet presAssocID="{0D6DD2F3-1F3A-4636-A7D6-F43201D9F9D6}" presName="comp" presStyleCnt="0"/>
      <dgm:spPr/>
    </dgm:pt>
    <dgm:pt modelId="{7C7C64BF-EB16-44B6-9BE0-860B9C5ED997}" type="pres">
      <dgm:prSet presAssocID="{0D6DD2F3-1F3A-4636-A7D6-F43201D9F9D6}" presName="box" presStyleLbl="node1" presStyleIdx="0" presStyleCnt="3" custLinFactNeighborX="-10182" custLinFactNeighborY="893"/>
      <dgm:spPr/>
    </dgm:pt>
    <dgm:pt modelId="{86DDA28C-CEF1-42D7-8593-55FF7889A7A3}" type="pres">
      <dgm:prSet presAssocID="{0D6DD2F3-1F3A-4636-A7D6-F43201D9F9D6}"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5000" b="-25000"/>
          </a:stretch>
        </a:blipFill>
      </dgm:spPr>
      <dgm:extLst>
        <a:ext uri="{E40237B7-FDA0-4F09-8148-C483321AD2D9}">
          <dgm14:cNvPr xmlns:dgm14="http://schemas.microsoft.com/office/drawing/2010/diagram" id="0" name="" descr="Chat bubble with solid fill"/>
        </a:ext>
      </dgm:extLst>
    </dgm:pt>
    <dgm:pt modelId="{9D1C5559-2561-4BF2-87B2-74B6783E844E}" type="pres">
      <dgm:prSet presAssocID="{0D6DD2F3-1F3A-4636-A7D6-F43201D9F9D6}" presName="text" presStyleLbl="node1" presStyleIdx="0" presStyleCnt="3">
        <dgm:presLayoutVars>
          <dgm:bulletEnabled val="1"/>
        </dgm:presLayoutVars>
      </dgm:prSet>
      <dgm:spPr/>
    </dgm:pt>
    <dgm:pt modelId="{B9300A0E-9692-43DA-BECC-06DF9AEE1F5F}" type="pres">
      <dgm:prSet presAssocID="{AD7B67B0-8A52-4EB9-BE90-C2300534EE75}" presName="spacer" presStyleCnt="0"/>
      <dgm:spPr/>
    </dgm:pt>
    <dgm:pt modelId="{160C3536-76DF-4ADF-969E-024C15C04E5E}" type="pres">
      <dgm:prSet presAssocID="{3EE08185-528B-4CAE-BF56-0AF965C83805}" presName="comp" presStyleCnt="0"/>
      <dgm:spPr/>
    </dgm:pt>
    <dgm:pt modelId="{E5A19B81-2747-4661-8DCA-0B62E12883A6}" type="pres">
      <dgm:prSet presAssocID="{3EE08185-528B-4CAE-BF56-0AF965C83805}" presName="box" presStyleLbl="node1" presStyleIdx="1" presStyleCnt="3" custLinFactNeighborX="-1388" custLinFactNeighborY="-4316"/>
      <dgm:spPr/>
    </dgm:pt>
    <dgm:pt modelId="{DDDFE275-2A43-4BCA-8018-F24CD6DF4902}" type="pres">
      <dgm:prSet presAssocID="{3EE08185-528B-4CAE-BF56-0AF965C83805}"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5000" b="-25000"/>
          </a:stretch>
        </a:blipFill>
      </dgm:spPr>
      <dgm:extLst>
        <a:ext uri="{E40237B7-FDA0-4F09-8148-C483321AD2D9}">
          <dgm14:cNvPr xmlns:dgm14="http://schemas.microsoft.com/office/drawing/2010/diagram" id="0" name="" descr="Blueprint with solid fill"/>
        </a:ext>
      </dgm:extLst>
    </dgm:pt>
    <dgm:pt modelId="{84525D7B-F266-4A51-9145-502E34FEB75C}" type="pres">
      <dgm:prSet presAssocID="{3EE08185-528B-4CAE-BF56-0AF965C83805}" presName="text" presStyleLbl="node1" presStyleIdx="1" presStyleCnt="3">
        <dgm:presLayoutVars>
          <dgm:bulletEnabled val="1"/>
        </dgm:presLayoutVars>
      </dgm:prSet>
      <dgm:spPr/>
    </dgm:pt>
    <dgm:pt modelId="{78511D65-62AF-48F1-86C0-CEEC6DB665C0}" type="pres">
      <dgm:prSet presAssocID="{77D38C3B-35F7-484C-92BB-0B071248614F}" presName="spacer" presStyleCnt="0"/>
      <dgm:spPr/>
    </dgm:pt>
    <dgm:pt modelId="{D7C0FD02-5E3E-4DCF-B2C5-0FE1831862F1}" type="pres">
      <dgm:prSet presAssocID="{0F16CA88-5196-4679-8921-0353892343D4}" presName="comp" presStyleCnt="0"/>
      <dgm:spPr/>
    </dgm:pt>
    <dgm:pt modelId="{F74B4BB8-8871-4284-A075-455B1288AC63}" type="pres">
      <dgm:prSet presAssocID="{0F16CA88-5196-4679-8921-0353892343D4}" presName="box" presStyleLbl="node1" presStyleIdx="2" presStyleCnt="3" custLinFactNeighborX="463" custLinFactNeighborY="9737"/>
      <dgm:spPr/>
    </dgm:pt>
    <dgm:pt modelId="{4D40B944-CDB6-4577-8EDA-C5ADD765CBFC}" type="pres">
      <dgm:prSet presAssocID="{0F16CA88-5196-4679-8921-0353892343D4}" presName="img"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5000" b="-25000"/>
          </a:stretch>
        </a:blipFill>
      </dgm:spPr>
      <dgm:extLst>
        <a:ext uri="{E40237B7-FDA0-4F09-8148-C483321AD2D9}">
          <dgm14:cNvPr xmlns:dgm14="http://schemas.microsoft.com/office/drawing/2010/diagram" id="0" name="" descr="Basic Shapes with solid fill"/>
        </a:ext>
      </dgm:extLst>
    </dgm:pt>
    <dgm:pt modelId="{D21BC6ED-CB76-4157-B822-9536623C273E}" type="pres">
      <dgm:prSet presAssocID="{0F16CA88-5196-4679-8921-0353892343D4}" presName="text" presStyleLbl="node1" presStyleIdx="2" presStyleCnt="3">
        <dgm:presLayoutVars>
          <dgm:bulletEnabled val="1"/>
        </dgm:presLayoutVars>
      </dgm:prSet>
      <dgm:spPr/>
    </dgm:pt>
  </dgm:ptLst>
  <dgm:cxnLst>
    <dgm:cxn modelId="{D9B4A501-ED29-4EDD-B0DF-0FAF9B03BA8A}" type="presOf" srcId="{9C42D2A7-150C-45D6-B99F-3F4386A14AC5}" destId="{9D1C5559-2561-4BF2-87B2-74B6783E844E}" srcOrd="1" destOrd="2" presId="urn:microsoft.com/office/officeart/2005/8/layout/vList4"/>
    <dgm:cxn modelId="{FE2E800C-6692-4430-8B1A-911C86E1086E}" type="presOf" srcId="{B84835A0-7463-4E9D-A1D1-EB9A47A7282C}" destId="{9D1C5559-2561-4BF2-87B2-74B6783E844E}" srcOrd="1" destOrd="1" presId="urn:microsoft.com/office/officeart/2005/8/layout/vList4"/>
    <dgm:cxn modelId="{61B61623-50B7-4103-9AEF-10B29FD6ED84}" type="presOf" srcId="{B84835A0-7463-4E9D-A1D1-EB9A47A7282C}" destId="{7C7C64BF-EB16-44B6-9BE0-860B9C5ED997}" srcOrd="0" destOrd="1" presId="urn:microsoft.com/office/officeart/2005/8/layout/vList4"/>
    <dgm:cxn modelId="{E20E8827-BAE0-4E17-A83F-26BDC2E5F82A}" type="presOf" srcId="{0C2FC7FE-E4A4-4F71-9FF6-7F28736084FB}" destId="{84525D7B-F266-4A51-9145-502E34FEB75C}" srcOrd="1" destOrd="1" presId="urn:microsoft.com/office/officeart/2005/8/layout/vList4"/>
    <dgm:cxn modelId="{D017AD2E-E813-4905-A644-E3B4B92B7F06}" type="presOf" srcId="{0C2FC7FE-E4A4-4F71-9FF6-7F28736084FB}" destId="{E5A19B81-2747-4661-8DCA-0B62E12883A6}" srcOrd="0" destOrd="1" presId="urn:microsoft.com/office/officeart/2005/8/layout/vList4"/>
    <dgm:cxn modelId="{CB581138-8D6C-4E47-93A5-51C308128871}" type="presOf" srcId="{C0F129CC-CB88-4713-B2AC-057F6CC795B3}" destId="{84525D7B-F266-4A51-9145-502E34FEB75C}" srcOrd="1" destOrd="2" presId="urn:microsoft.com/office/officeart/2005/8/layout/vList4"/>
    <dgm:cxn modelId="{FA2D2C40-BA8E-46F0-B3B0-79ECDA5C59D2}" type="presOf" srcId="{4000ABD1-9A42-431E-909A-4666989B244B}" destId="{D21BC6ED-CB76-4157-B822-9536623C273E}" srcOrd="1" destOrd="1" presId="urn:microsoft.com/office/officeart/2005/8/layout/vList4"/>
    <dgm:cxn modelId="{47BF465C-2C38-459B-B5D7-5B9AA53D2A2D}" type="presOf" srcId="{3EE08185-528B-4CAE-BF56-0AF965C83805}" destId="{84525D7B-F266-4A51-9145-502E34FEB75C}" srcOrd="1" destOrd="0" presId="urn:microsoft.com/office/officeart/2005/8/layout/vList4"/>
    <dgm:cxn modelId="{60E8D25C-B4E1-469D-A7A6-6F96DE8FD9F9}" srcId="{0D6DD2F3-1F3A-4636-A7D6-F43201D9F9D6}" destId="{B84835A0-7463-4E9D-A1D1-EB9A47A7282C}" srcOrd="0" destOrd="0" parTransId="{AD6F4A1C-7444-4107-9EAC-9B802AEB88B7}" sibTransId="{C441093C-1EBA-4C2E-8026-431DF3173921}"/>
    <dgm:cxn modelId="{2BD5305E-6113-43C3-AF0C-5BD6C452EE99}" type="presOf" srcId="{BB572D7B-BD8D-4F8D-B30B-87E0770593EB}" destId="{F74B4BB8-8871-4284-A075-455B1288AC63}" srcOrd="0" destOrd="2" presId="urn:microsoft.com/office/officeart/2005/8/layout/vList4"/>
    <dgm:cxn modelId="{C1DA3643-28DC-4247-A3AE-D3606A0A2C11}" type="presOf" srcId="{0D6DD2F3-1F3A-4636-A7D6-F43201D9F9D6}" destId="{7C7C64BF-EB16-44B6-9BE0-860B9C5ED997}" srcOrd="0" destOrd="0" presId="urn:microsoft.com/office/officeart/2005/8/layout/vList4"/>
    <dgm:cxn modelId="{40B09C8A-6316-4921-887D-CB465D6F5D23}" srcId="{3EE08185-528B-4CAE-BF56-0AF965C83805}" destId="{0C2FC7FE-E4A4-4F71-9FF6-7F28736084FB}" srcOrd="0" destOrd="0" parTransId="{C666858D-BCF3-427C-9090-1D76E8D169C4}" sibTransId="{CAED7E2D-6B20-46BF-8E36-FF885FE66B2F}"/>
    <dgm:cxn modelId="{BBB80B8E-F960-4258-A4BC-3030833D953F}" type="presOf" srcId="{C0F129CC-CB88-4713-B2AC-057F6CC795B3}" destId="{E5A19B81-2747-4661-8DCA-0B62E12883A6}" srcOrd="0" destOrd="2" presId="urn:microsoft.com/office/officeart/2005/8/layout/vList4"/>
    <dgm:cxn modelId="{3B77438F-C28A-4503-AFBE-5EAD74A437C8}" type="presOf" srcId="{0F16CA88-5196-4679-8921-0353892343D4}" destId="{D21BC6ED-CB76-4157-B822-9536623C273E}" srcOrd="1" destOrd="0" presId="urn:microsoft.com/office/officeart/2005/8/layout/vList4"/>
    <dgm:cxn modelId="{277DCE92-7699-478B-A35F-9365EC810717}" srcId="{0F16CA88-5196-4679-8921-0353892343D4}" destId="{4000ABD1-9A42-431E-909A-4666989B244B}" srcOrd="0" destOrd="0" parTransId="{D3980989-F648-4AFB-8BD9-0491EFDE5E11}" sibTransId="{13025300-8F8B-43E2-83D4-CBF0B7CBEAE9}"/>
    <dgm:cxn modelId="{6606D0A6-B6BC-4253-92B5-04A5482CE182}" type="presOf" srcId="{4000ABD1-9A42-431E-909A-4666989B244B}" destId="{F74B4BB8-8871-4284-A075-455B1288AC63}" srcOrd="0" destOrd="1" presId="urn:microsoft.com/office/officeart/2005/8/layout/vList4"/>
    <dgm:cxn modelId="{57888AA9-407A-4C28-B938-38A7AD9DF690}" type="presOf" srcId="{9C42D2A7-150C-45D6-B99F-3F4386A14AC5}" destId="{7C7C64BF-EB16-44B6-9BE0-860B9C5ED997}" srcOrd="0" destOrd="2" presId="urn:microsoft.com/office/officeart/2005/8/layout/vList4"/>
    <dgm:cxn modelId="{833663AA-930D-4124-BD34-2CDC99B4A493}" srcId="{0358F438-E21B-4C68-95DE-4D29B6CB83C6}" destId="{0F16CA88-5196-4679-8921-0353892343D4}" srcOrd="2" destOrd="0" parTransId="{0FE685E0-2805-4353-8DA9-67048EA4136C}" sibTransId="{0C014AF8-450E-4B76-9414-34394BD33FBB}"/>
    <dgm:cxn modelId="{CEE150AC-CC3A-48C3-829D-35B540F5407B}" type="presOf" srcId="{0F16CA88-5196-4679-8921-0353892343D4}" destId="{F74B4BB8-8871-4284-A075-455B1288AC63}" srcOrd="0" destOrd="0" presId="urn:microsoft.com/office/officeart/2005/8/layout/vList4"/>
    <dgm:cxn modelId="{E146A2AC-1D60-4D7B-BE1D-133E7DFCDF7C}" srcId="{0D6DD2F3-1F3A-4636-A7D6-F43201D9F9D6}" destId="{9C42D2A7-150C-45D6-B99F-3F4386A14AC5}" srcOrd="1" destOrd="0" parTransId="{4CA08F25-EC74-45E2-A2C9-90843E9170DA}" sibTransId="{7759917C-0675-4E07-B0BC-1FAF45867DA0}"/>
    <dgm:cxn modelId="{E34D8CBB-E21A-4947-AEF0-2FE0C214A38B}" type="presOf" srcId="{0358F438-E21B-4C68-95DE-4D29B6CB83C6}" destId="{D64920A0-CE29-45BE-9C2C-9B790CC94445}" srcOrd="0" destOrd="0" presId="urn:microsoft.com/office/officeart/2005/8/layout/vList4"/>
    <dgm:cxn modelId="{EF3D3ECF-83DC-4AF7-9034-37C878C50943}" srcId="{3EE08185-528B-4CAE-BF56-0AF965C83805}" destId="{C0F129CC-CB88-4713-B2AC-057F6CC795B3}" srcOrd="1" destOrd="0" parTransId="{6375D220-F259-4E36-8F7F-F8BFF11EB9F4}" sibTransId="{44CC2C34-8A1D-4B88-838C-F3C249B056A2}"/>
    <dgm:cxn modelId="{06D504D8-DE6C-4C55-BB7F-70DCF0D2CACB}" srcId="{0F16CA88-5196-4679-8921-0353892343D4}" destId="{BB572D7B-BD8D-4F8D-B30B-87E0770593EB}" srcOrd="1" destOrd="0" parTransId="{C30DE26E-0A36-4C66-AB8F-40F422E39455}" sibTransId="{FDD106FD-5326-4ECD-B8D8-B10574B1B90F}"/>
    <dgm:cxn modelId="{86AE08DF-7D7A-45EB-9229-C4B3A15BFE69}" type="presOf" srcId="{0D6DD2F3-1F3A-4636-A7D6-F43201D9F9D6}" destId="{9D1C5559-2561-4BF2-87B2-74B6783E844E}" srcOrd="1" destOrd="0" presId="urn:microsoft.com/office/officeart/2005/8/layout/vList4"/>
    <dgm:cxn modelId="{429092E4-83D4-4A5F-811A-2F13FE736E93}" srcId="{0358F438-E21B-4C68-95DE-4D29B6CB83C6}" destId="{0D6DD2F3-1F3A-4636-A7D6-F43201D9F9D6}" srcOrd="0" destOrd="0" parTransId="{85F932FB-0487-4D18-AE94-3CC0EE520E3B}" sibTransId="{AD7B67B0-8A52-4EB9-BE90-C2300534EE75}"/>
    <dgm:cxn modelId="{082C13F4-E41E-4ABB-AD35-6955847BCAB7}" srcId="{0358F438-E21B-4C68-95DE-4D29B6CB83C6}" destId="{3EE08185-528B-4CAE-BF56-0AF965C83805}" srcOrd="1" destOrd="0" parTransId="{7D6068F4-FE47-437E-949E-E92193016F45}" sibTransId="{77D38C3B-35F7-484C-92BB-0B071248614F}"/>
    <dgm:cxn modelId="{3109DDF5-306B-4842-8A58-1AFEB997218C}" type="presOf" srcId="{3EE08185-528B-4CAE-BF56-0AF965C83805}" destId="{E5A19B81-2747-4661-8DCA-0B62E12883A6}" srcOrd="0" destOrd="0" presId="urn:microsoft.com/office/officeart/2005/8/layout/vList4"/>
    <dgm:cxn modelId="{37775CFF-74D0-484E-94F3-F6407AAD4980}" type="presOf" srcId="{BB572D7B-BD8D-4F8D-B30B-87E0770593EB}" destId="{D21BC6ED-CB76-4157-B822-9536623C273E}" srcOrd="1" destOrd="2" presId="urn:microsoft.com/office/officeart/2005/8/layout/vList4"/>
    <dgm:cxn modelId="{60D1C166-559B-4421-8569-EE90E3B0C48F}" type="presParOf" srcId="{D64920A0-CE29-45BE-9C2C-9B790CC94445}" destId="{A9DA0502-F9FE-4D7A-9447-6D8924E89826}" srcOrd="0" destOrd="0" presId="urn:microsoft.com/office/officeart/2005/8/layout/vList4"/>
    <dgm:cxn modelId="{0A8E9F86-ECC0-42C6-9B48-7FF8B43C1B87}" type="presParOf" srcId="{A9DA0502-F9FE-4D7A-9447-6D8924E89826}" destId="{7C7C64BF-EB16-44B6-9BE0-860B9C5ED997}" srcOrd="0" destOrd="0" presId="urn:microsoft.com/office/officeart/2005/8/layout/vList4"/>
    <dgm:cxn modelId="{442BA13E-AEF5-4328-9C4F-B728F479C35B}" type="presParOf" srcId="{A9DA0502-F9FE-4D7A-9447-6D8924E89826}" destId="{86DDA28C-CEF1-42D7-8593-55FF7889A7A3}" srcOrd="1" destOrd="0" presId="urn:microsoft.com/office/officeart/2005/8/layout/vList4"/>
    <dgm:cxn modelId="{624F3DC7-03F7-422B-999A-CB72A10554EF}" type="presParOf" srcId="{A9DA0502-F9FE-4D7A-9447-6D8924E89826}" destId="{9D1C5559-2561-4BF2-87B2-74B6783E844E}" srcOrd="2" destOrd="0" presId="urn:microsoft.com/office/officeart/2005/8/layout/vList4"/>
    <dgm:cxn modelId="{694A9325-24DC-4E42-AF58-A164AB314A87}" type="presParOf" srcId="{D64920A0-CE29-45BE-9C2C-9B790CC94445}" destId="{B9300A0E-9692-43DA-BECC-06DF9AEE1F5F}" srcOrd="1" destOrd="0" presId="urn:microsoft.com/office/officeart/2005/8/layout/vList4"/>
    <dgm:cxn modelId="{D1869C0D-229B-419D-8F6A-C47A7F539981}" type="presParOf" srcId="{D64920A0-CE29-45BE-9C2C-9B790CC94445}" destId="{160C3536-76DF-4ADF-969E-024C15C04E5E}" srcOrd="2" destOrd="0" presId="urn:microsoft.com/office/officeart/2005/8/layout/vList4"/>
    <dgm:cxn modelId="{EAEF8603-6674-4C9D-A01E-3DAA557D0410}" type="presParOf" srcId="{160C3536-76DF-4ADF-969E-024C15C04E5E}" destId="{E5A19B81-2747-4661-8DCA-0B62E12883A6}" srcOrd="0" destOrd="0" presId="urn:microsoft.com/office/officeart/2005/8/layout/vList4"/>
    <dgm:cxn modelId="{7F3E897C-3FCB-461B-8D7B-92A9DBD7F4D2}" type="presParOf" srcId="{160C3536-76DF-4ADF-969E-024C15C04E5E}" destId="{DDDFE275-2A43-4BCA-8018-F24CD6DF4902}" srcOrd="1" destOrd="0" presId="urn:microsoft.com/office/officeart/2005/8/layout/vList4"/>
    <dgm:cxn modelId="{42E022BC-10C3-4F82-80C9-18B80728480B}" type="presParOf" srcId="{160C3536-76DF-4ADF-969E-024C15C04E5E}" destId="{84525D7B-F266-4A51-9145-502E34FEB75C}" srcOrd="2" destOrd="0" presId="urn:microsoft.com/office/officeart/2005/8/layout/vList4"/>
    <dgm:cxn modelId="{FF05C54C-2612-415A-A2EB-4139DAF2056C}" type="presParOf" srcId="{D64920A0-CE29-45BE-9C2C-9B790CC94445}" destId="{78511D65-62AF-48F1-86C0-CEEC6DB665C0}" srcOrd="3" destOrd="0" presId="urn:microsoft.com/office/officeart/2005/8/layout/vList4"/>
    <dgm:cxn modelId="{339F891C-F670-4EA8-9FC4-028F60D3E512}" type="presParOf" srcId="{D64920A0-CE29-45BE-9C2C-9B790CC94445}" destId="{D7C0FD02-5E3E-4DCF-B2C5-0FE1831862F1}" srcOrd="4" destOrd="0" presId="urn:microsoft.com/office/officeart/2005/8/layout/vList4"/>
    <dgm:cxn modelId="{FC0EFCD2-A53A-4230-94D1-2920CA200994}" type="presParOf" srcId="{D7C0FD02-5E3E-4DCF-B2C5-0FE1831862F1}" destId="{F74B4BB8-8871-4284-A075-455B1288AC63}" srcOrd="0" destOrd="0" presId="urn:microsoft.com/office/officeart/2005/8/layout/vList4"/>
    <dgm:cxn modelId="{0665AA25-A2E9-43C9-9AE7-98A58EE0A12D}" type="presParOf" srcId="{D7C0FD02-5E3E-4DCF-B2C5-0FE1831862F1}" destId="{4D40B944-CDB6-4577-8EDA-C5ADD765CBFC}" srcOrd="1" destOrd="0" presId="urn:microsoft.com/office/officeart/2005/8/layout/vList4"/>
    <dgm:cxn modelId="{634FA89D-F11D-4F22-92FC-8771B7E4B835}" type="presParOf" srcId="{D7C0FD02-5E3E-4DCF-B2C5-0FE1831862F1}" destId="{D21BC6ED-CB76-4157-B822-9536623C273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BFDFA9-B49E-4E61-BEDC-18F52FD2814B}" type="doc">
      <dgm:prSet loTypeId="urn:microsoft.com/office/officeart/2005/8/layout/cycle2" loCatId="cycle" qsTypeId="urn:microsoft.com/office/officeart/2005/8/quickstyle/simple3" qsCatId="simple" csTypeId="urn:microsoft.com/office/officeart/2005/8/colors/colorful5" csCatId="colorful" phldr="1"/>
      <dgm:spPr/>
      <dgm:t>
        <a:bodyPr/>
        <a:lstStyle/>
        <a:p>
          <a:endParaRPr lang="en-CA"/>
        </a:p>
      </dgm:t>
    </dgm:pt>
    <dgm:pt modelId="{971FAE56-7836-4C48-B84C-27F8E9B70E35}">
      <dgm:prSet phldrT="[Text]" custT="1"/>
      <dgm:spPr/>
      <dgm:t>
        <a:bodyPr/>
        <a:lstStyle/>
        <a:p>
          <a:r>
            <a:rPr lang="en-US" sz="1700"/>
            <a:t>Recognize</a:t>
          </a:r>
          <a:endParaRPr lang="en-CA" sz="1700"/>
        </a:p>
      </dgm:t>
      <dgm:extLst>
        <a:ext uri="{E40237B7-FDA0-4F09-8148-C483321AD2D9}">
          <dgm14:cNvPr xmlns:dgm14="http://schemas.microsoft.com/office/drawing/2010/diagram" id="0" name="" descr="Recognize"/>
        </a:ext>
      </dgm:extLst>
    </dgm:pt>
    <dgm:pt modelId="{2B6BBCF2-C3D1-4DBE-9A27-83EF583FA79B}" type="parTrans" cxnId="{B4956C7D-7F51-4D66-98AF-88754DDA54EC}">
      <dgm:prSet/>
      <dgm:spPr/>
      <dgm:t>
        <a:bodyPr/>
        <a:lstStyle/>
        <a:p>
          <a:endParaRPr lang="en-CA" sz="1700"/>
        </a:p>
      </dgm:t>
    </dgm:pt>
    <dgm:pt modelId="{F8D0CE16-C643-48FD-8396-E004B3E7FB90}" type="sibTrans" cxnId="{B4956C7D-7F51-4D66-98AF-88754DDA54EC}">
      <dgm:prSet custT="1"/>
      <dgm:spPr/>
      <dgm:t>
        <a:bodyPr/>
        <a:lstStyle/>
        <a:p>
          <a:endParaRPr lang="en-CA" sz="1700"/>
        </a:p>
      </dgm:t>
      <dgm:extLst>
        <a:ext uri="{E40237B7-FDA0-4F09-8148-C483321AD2D9}">
          <dgm14:cNvPr xmlns:dgm14="http://schemas.microsoft.com/office/drawing/2010/diagram" id="0" name="" descr="Arrow pointing to the circle labeled Action."/>
        </a:ext>
      </dgm:extLst>
    </dgm:pt>
    <dgm:pt modelId="{738B74B9-7A78-4BEB-ACE1-26227E10ACBB}">
      <dgm:prSet phldrT="[Text]" custT="1"/>
      <dgm:spPr/>
      <dgm:t>
        <a:bodyPr/>
        <a:lstStyle/>
        <a:p>
          <a:r>
            <a:rPr lang="en-US" sz="1700"/>
            <a:t>Action</a:t>
          </a:r>
          <a:endParaRPr lang="en-CA" sz="1700"/>
        </a:p>
      </dgm:t>
      <dgm:extLst>
        <a:ext uri="{E40237B7-FDA0-4F09-8148-C483321AD2D9}">
          <dgm14:cNvPr xmlns:dgm14="http://schemas.microsoft.com/office/drawing/2010/diagram" id="0" name="" descr="Action"/>
        </a:ext>
      </dgm:extLst>
    </dgm:pt>
    <dgm:pt modelId="{E5244DB5-B0DE-43F6-B9F9-905BB3E93D6C}" type="parTrans" cxnId="{F3C47110-FF44-4302-9C3B-78075BFD8F54}">
      <dgm:prSet/>
      <dgm:spPr/>
      <dgm:t>
        <a:bodyPr/>
        <a:lstStyle/>
        <a:p>
          <a:endParaRPr lang="en-CA" sz="1700"/>
        </a:p>
      </dgm:t>
    </dgm:pt>
    <dgm:pt modelId="{7CBC44F6-CA73-4E4A-921B-7C07C0FE131D}" type="sibTrans" cxnId="{F3C47110-FF44-4302-9C3B-78075BFD8F54}">
      <dgm:prSet custT="1"/>
      <dgm:spPr/>
      <dgm:t>
        <a:bodyPr/>
        <a:lstStyle/>
        <a:p>
          <a:endParaRPr lang="en-CA" sz="1700"/>
        </a:p>
      </dgm:t>
      <dgm:extLst>
        <a:ext uri="{E40237B7-FDA0-4F09-8148-C483321AD2D9}">
          <dgm14:cNvPr xmlns:dgm14="http://schemas.microsoft.com/office/drawing/2010/diagram" id="0" name="" descr="Arrow pointing to the circle labeled Reflect."/>
        </a:ext>
      </dgm:extLst>
    </dgm:pt>
    <dgm:pt modelId="{BBA24CEE-298D-4F04-AA55-D9DC71DF400C}">
      <dgm:prSet phldrT="[Text]" custT="1"/>
      <dgm:spPr/>
      <dgm:t>
        <a:bodyPr/>
        <a:lstStyle/>
        <a:p>
          <a:r>
            <a:rPr lang="en-US" sz="1700"/>
            <a:t>Reflect</a:t>
          </a:r>
          <a:endParaRPr lang="en-CA" sz="1700"/>
        </a:p>
      </dgm:t>
      <dgm:extLst>
        <a:ext uri="{E40237B7-FDA0-4F09-8148-C483321AD2D9}">
          <dgm14:cNvPr xmlns:dgm14="http://schemas.microsoft.com/office/drawing/2010/diagram" id="0" name="" descr="Reflect"/>
        </a:ext>
      </dgm:extLst>
    </dgm:pt>
    <dgm:pt modelId="{599D000D-FCB4-484A-98D0-8B5218CA51C1}" type="parTrans" cxnId="{78E4239E-F08F-48D6-B6DE-3E33310B743D}">
      <dgm:prSet/>
      <dgm:spPr/>
      <dgm:t>
        <a:bodyPr/>
        <a:lstStyle/>
        <a:p>
          <a:endParaRPr lang="en-CA" sz="1700"/>
        </a:p>
      </dgm:t>
    </dgm:pt>
    <dgm:pt modelId="{E0B070C9-3332-4DB3-9060-80A340CB6A25}" type="sibTrans" cxnId="{78E4239E-F08F-48D6-B6DE-3E33310B743D}">
      <dgm:prSet custT="1"/>
      <dgm:spPr/>
      <dgm:t>
        <a:bodyPr/>
        <a:lstStyle/>
        <a:p>
          <a:endParaRPr lang="en-CA" sz="1700"/>
        </a:p>
      </dgm:t>
      <dgm:extLst>
        <a:ext uri="{E40237B7-FDA0-4F09-8148-C483321AD2D9}">
          <dgm14:cNvPr xmlns:dgm14="http://schemas.microsoft.com/office/drawing/2010/diagram" id="0" name="" descr="Arrow pointing to the circle labeled Adjust (if needed)."/>
        </a:ext>
      </dgm:extLst>
    </dgm:pt>
    <dgm:pt modelId="{63EB1664-A990-43EA-88BF-10452B55FE1E}">
      <dgm:prSet phldrT="[Text]" custT="1"/>
      <dgm:spPr/>
      <dgm:t>
        <a:bodyPr/>
        <a:lstStyle/>
        <a:p>
          <a:r>
            <a:rPr lang="en-US" sz="1700"/>
            <a:t>Adjust (if needed)</a:t>
          </a:r>
          <a:endParaRPr lang="en-CA" sz="1700"/>
        </a:p>
      </dgm:t>
      <dgm:extLst>
        <a:ext uri="{E40237B7-FDA0-4F09-8148-C483321AD2D9}">
          <dgm14:cNvPr xmlns:dgm14="http://schemas.microsoft.com/office/drawing/2010/diagram" id="0" name="" descr="Adjust (if needed)"/>
        </a:ext>
      </dgm:extLst>
    </dgm:pt>
    <dgm:pt modelId="{984F7E77-07D0-4C61-B56A-C423373B9071}" type="parTrans" cxnId="{E0EEE087-87DA-4605-AE77-1611D19D9531}">
      <dgm:prSet/>
      <dgm:spPr/>
      <dgm:t>
        <a:bodyPr/>
        <a:lstStyle/>
        <a:p>
          <a:endParaRPr lang="en-CA" sz="1700"/>
        </a:p>
      </dgm:t>
    </dgm:pt>
    <dgm:pt modelId="{2DA8F70B-CA21-4939-968F-FDD70AC36873}" type="sibTrans" cxnId="{E0EEE087-87DA-4605-AE77-1611D19D9531}">
      <dgm:prSet custT="1"/>
      <dgm:spPr/>
      <dgm:t>
        <a:bodyPr/>
        <a:lstStyle/>
        <a:p>
          <a:endParaRPr lang="en-CA" sz="1700"/>
        </a:p>
      </dgm:t>
      <dgm:extLst>
        <a:ext uri="{E40237B7-FDA0-4F09-8148-C483321AD2D9}">
          <dgm14:cNvPr xmlns:dgm14="http://schemas.microsoft.com/office/drawing/2010/diagram" id="0" name="" descr="Arrow pointing to the circle labeled Recognize."/>
        </a:ext>
      </dgm:extLst>
    </dgm:pt>
    <dgm:pt modelId="{D4803D5D-A1C6-409A-9452-71B4C22881CE}" type="pres">
      <dgm:prSet presAssocID="{B4BFDFA9-B49E-4E61-BEDC-18F52FD2814B}" presName="cycle" presStyleCnt="0">
        <dgm:presLayoutVars>
          <dgm:dir/>
          <dgm:resizeHandles val="exact"/>
        </dgm:presLayoutVars>
      </dgm:prSet>
      <dgm:spPr/>
    </dgm:pt>
    <dgm:pt modelId="{E635D901-CC00-45AA-9C9E-541DE2A9B496}" type="pres">
      <dgm:prSet presAssocID="{971FAE56-7836-4C48-B84C-27F8E9B70E35}" presName="node" presStyleLbl="node1" presStyleIdx="0" presStyleCnt="4">
        <dgm:presLayoutVars>
          <dgm:bulletEnabled val="1"/>
        </dgm:presLayoutVars>
      </dgm:prSet>
      <dgm:spPr/>
    </dgm:pt>
    <dgm:pt modelId="{5CBC2ED2-0E2F-45AA-A62E-6036ACBD4C75}" type="pres">
      <dgm:prSet presAssocID="{F8D0CE16-C643-48FD-8396-E004B3E7FB90}" presName="sibTrans" presStyleLbl="sibTrans2D1" presStyleIdx="0" presStyleCnt="4"/>
      <dgm:spPr/>
    </dgm:pt>
    <dgm:pt modelId="{2D01571B-D141-4587-BD4A-5BF850237E7E}" type="pres">
      <dgm:prSet presAssocID="{F8D0CE16-C643-48FD-8396-E004B3E7FB90}" presName="connectorText" presStyleLbl="sibTrans2D1" presStyleIdx="0" presStyleCnt="4"/>
      <dgm:spPr/>
    </dgm:pt>
    <dgm:pt modelId="{ADD777DC-81CF-4ED1-8D66-FBBBB7D27157}" type="pres">
      <dgm:prSet presAssocID="{738B74B9-7A78-4BEB-ACE1-26227E10ACBB}" presName="node" presStyleLbl="node1" presStyleIdx="1" presStyleCnt="4">
        <dgm:presLayoutVars>
          <dgm:bulletEnabled val="1"/>
        </dgm:presLayoutVars>
      </dgm:prSet>
      <dgm:spPr/>
    </dgm:pt>
    <dgm:pt modelId="{2990A9A0-1655-4BF8-818E-A446BFC675F9}" type="pres">
      <dgm:prSet presAssocID="{7CBC44F6-CA73-4E4A-921B-7C07C0FE131D}" presName="sibTrans" presStyleLbl="sibTrans2D1" presStyleIdx="1" presStyleCnt="4"/>
      <dgm:spPr/>
    </dgm:pt>
    <dgm:pt modelId="{4A0DC37D-3A16-4EE9-80C3-74D9728D8284}" type="pres">
      <dgm:prSet presAssocID="{7CBC44F6-CA73-4E4A-921B-7C07C0FE131D}" presName="connectorText" presStyleLbl="sibTrans2D1" presStyleIdx="1" presStyleCnt="4"/>
      <dgm:spPr/>
    </dgm:pt>
    <dgm:pt modelId="{6F681191-1A36-4165-AC8B-6AB4F5CAD653}" type="pres">
      <dgm:prSet presAssocID="{BBA24CEE-298D-4F04-AA55-D9DC71DF400C}" presName="node" presStyleLbl="node1" presStyleIdx="2" presStyleCnt="4">
        <dgm:presLayoutVars>
          <dgm:bulletEnabled val="1"/>
        </dgm:presLayoutVars>
      </dgm:prSet>
      <dgm:spPr/>
    </dgm:pt>
    <dgm:pt modelId="{87B86D0B-4258-41B9-82E8-58BBD3DC6731}" type="pres">
      <dgm:prSet presAssocID="{E0B070C9-3332-4DB3-9060-80A340CB6A25}" presName="sibTrans" presStyleLbl="sibTrans2D1" presStyleIdx="2" presStyleCnt="4"/>
      <dgm:spPr/>
    </dgm:pt>
    <dgm:pt modelId="{1EA15049-9369-4919-BA62-E314AFF71D35}" type="pres">
      <dgm:prSet presAssocID="{E0B070C9-3332-4DB3-9060-80A340CB6A25}" presName="connectorText" presStyleLbl="sibTrans2D1" presStyleIdx="2" presStyleCnt="4"/>
      <dgm:spPr/>
    </dgm:pt>
    <dgm:pt modelId="{1D51D618-0B00-43DE-8190-CC4EF9966F4C}" type="pres">
      <dgm:prSet presAssocID="{63EB1664-A990-43EA-88BF-10452B55FE1E}" presName="node" presStyleLbl="node1" presStyleIdx="3" presStyleCnt="4">
        <dgm:presLayoutVars>
          <dgm:bulletEnabled val="1"/>
        </dgm:presLayoutVars>
      </dgm:prSet>
      <dgm:spPr/>
    </dgm:pt>
    <dgm:pt modelId="{C344D1F1-029B-4B08-97E2-B6CDF3B52562}" type="pres">
      <dgm:prSet presAssocID="{2DA8F70B-CA21-4939-968F-FDD70AC36873}" presName="sibTrans" presStyleLbl="sibTrans2D1" presStyleIdx="3" presStyleCnt="4"/>
      <dgm:spPr/>
    </dgm:pt>
    <dgm:pt modelId="{61297251-D6F8-46C8-A171-0D9A405DA373}" type="pres">
      <dgm:prSet presAssocID="{2DA8F70B-CA21-4939-968F-FDD70AC36873}" presName="connectorText" presStyleLbl="sibTrans2D1" presStyleIdx="3" presStyleCnt="4"/>
      <dgm:spPr/>
    </dgm:pt>
  </dgm:ptLst>
  <dgm:cxnLst>
    <dgm:cxn modelId="{695AB403-2046-451F-B1B4-93844697B302}" type="presOf" srcId="{E0B070C9-3332-4DB3-9060-80A340CB6A25}" destId="{87B86D0B-4258-41B9-82E8-58BBD3DC6731}" srcOrd="0" destOrd="0" presId="urn:microsoft.com/office/officeart/2005/8/layout/cycle2"/>
    <dgm:cxn modelId="{F3C47110-FF44-4302-9C3B-78075BFD8F54}" srcId="{B4BFDFA9-B49E-4E61-BEDC-18F52FD2814B}" destId="{738B74B9-7A78-4BEB-ACE1-26227E10ACBB}" srcOrd="1" destOrd="0" parTransId="{E5244DB5-B0DE-43F6-B9F9-905BB3E93D6C}" sibTransId="{7CBC44F6-CA73-4E4A-921B-7C07C0FE131D}"/>
    <dgm:cxn modelId="{DFA7A61E-11DE-4B11-BC8C-168533AFAF39}" type="presOf" srcId="{738B74B9-7A78-4BEB-ACE1-26227E10ACBB}" destId="{ADD777DC-81CF-4ED1-8D66-FBBBB7D27157}" srcOrd="0" destOrd="0" presId="urn:microsoft.com/office/officeart/2005/8/layout/cycle2"/>
    <dgm:cxn modelId="{E3599A42-636C-4E7F-8846-429588B38627}" type="presOf" srcId="{7CBC44F6-CA73-4E4A-921B-7C07C0FE131D}" destId="{2990A9A0-1655-4BF8-818E-A446BFC675F9}" srcOrd="0" destOrd="0" presId="urn:microsoft.com/office/officeart/2005/8/layout/cycle2"/>
    <dgm:cxn modelId="{63FAEE4A-A266-4578-AA6B-DCEFBEEED98C}" type="presOf" srcId="{B4BFDFA9-B49E-4E61-BEDC-18F52FD2814B}" destId="{D4803D5D-A1C6-409A-9452-71B4C22881CE}" srcOrd="0" destOrd="0" presId="urn:microsoft.com/office/officeart/2005/8/layout/cycle2"/>
    <dgm:cxn modelId="{B4956C7D-7F51-4D66-98AF-88754DDA54EC}" srcId="{B4BFDFA9-B49E-4E61-BEDC-18F52FD2814B}" destId="{971FAE56-7836-4C48-B84C-27F8E9B70E35}" srcOrd="0" destOrd="0" parTransId="{2B6BBCF2-C3D1-4DBE-9A27-83EF583FA79B}" sibTransId="{F8D0CE16-C643-48FD-8396-E004B3E7FB90}"/>
    <dgm:cxn modelId="{E0EEE087-87DA-4605-AE77-1611D19D9531}" srcId="{B4BFDFA9-B49E-4E61-BEDC-18F52FD2814B}" destId="{63EB1664-A990-43EA-88BF-10452B55FE1E}" srcOrd="3" destOrd="0" parTransId="{984F7E77-07D0-4C61-B56A-C423373B9071}" sibTransId="{2DA8F70B-CA21-4939-968F-FDD70AC36873}"/>
    <dgm:cxn modelId="{E6F5A29D-17BD-4167-B5C1-2BACD50C4737}" type="presOf" srcId="{2DA8F70B-CA21-4939-968F-FDD70AC36873}" destId="{61297251-D6F8-46C8-A171-0D9A405DA373}" srcOrd="1" destOrd="0" presId="urn:microsoft.com/office/officeart/2005/8/layout/cycle2"/>
    <dgm:cxn modelId="{78E4239E-F08F-48D6-B6DE-3E33310B743D}" srcId="{B4BFDFA9-B49E-4E61-BEDC-18F52FD2814B}" destId="{BBA24CEE-298D-4F04-AA55-D9DC71DF400C}" srcOrd="2" destOrd="0" parTransId="{599D000D-FCB4-484A-98D0-8B5218CA51C1}" sibTransId="{E0B070C9-3332-4DB3-9060-80A340CB6A25}"/>
    <dgm:cxn modelId="{65216FBC-EBDA-4999-B811-ADC311E64BC2}" type="presOf" srcId="{F8D0CE16-C643-48FD-8396-E004B3E7FB90}" destId="{2D01571B-D141-4587-BD4A-5BF850237E7E}" srcOrd="1" destOrd="0" presId="urn:microsoft.com/office/officeart/2005/8/layout/cycle2"/>
    <dgm:cxn modelId="{E08A3DC1-5409-4C38-83D6-203DE3148E61}" type="presOf" srcId="{63EB1664-A990-43EA-88BF-10452B55FE1E}" destId="{1D51D618-0B00-43DE-8190-CC4EF9966F4C}" srcOrd="0" destOrd="0" presId="urn:microsoft.com/office/officeart/2005/8/layout/cycle2"/>
    <dgm:cxn modelId="{993983CF-E385-4A9F-93D3-7671674C8380}" type="presOf" srcId="{2DA8F70B-CA21-4939-968F-FDD70AC36873}" destId="{C344D1F1-029B-4B08-97E2-B6CDF3B52562}" srcOrd="0" destOrd="0" presId="urn:microsoft.com/office/officeart/2005/8/layout/cycle2"/>
    <dgm:cxn modelId="{7A0CA7D2-2273-44A1-8930-0760E00C19BE}" type="presOf" srcId="{971FAE56-7836-4C48-B84C-27F8E9B70E35}" destId="{E635D901-CC00-45AA-9C9E-541DE2A9B496}" srcOrd="0" destOrd="0" presId="urn:microsoft.com/office/officeart/2005/8/layout/cycle2"/>
    <dgm:cxn modelId="{8FF1CEE2-29FE-4CD9-93E8-4E8B7D288EDC}" type="presOf" srcId="{F8D0CE16-C643-48FD-8396-E004B3E7FB90}" destId="{5CBC2ED2-0E2F-45AA-A62E-6036ACBD4C75}" srcOrd="0" destOrd="0" presId="urn:microsoft.com/office/officeart/2005/8/layout/cycle2"/>
    <dgm:cxn modelId="{22CA30E3-2E22-4DB6-806C-840B4FF992A8}" type="presOf" srcId="{7CBC44F6-CA73-4E4A-921B-7C07C0FE131D}" destId="{4A0DC37D-3A16-4EE9-80C3-74D9728D8284}" srcOrd="1" destOrd="0" presId="urn:microsoft.com/office/officeart/2005/8/layout/cycle2"/>
    <dgm:cxn modelId="{6B211BE5-076F-4EE3-A4EC-845235FA448E}" type="presOf" srcId="{E0B070C9-3332-4DB3-9060-80A340CB6A25}" destId="{1EA15049-9369-4919-BA62-E314AFF71D35}" srcOrd="1" destOrd="0" presId="urn:microsoft.com/office/officeart/2005/8/layout/cycle2"/>
    <dgm:cxn modelId="{06073FE9-F264-4C0B-B3B3-3E8BDA6EB93E}" type="presOf" srcId="{BBA24CEE-298D-4F04-AA55-D9DC71DF400C}" destId="{6F681191-1A36-4165-AC8B-6AB4F5CAD653}" srcOrd="0" destOrd="0" presId="urn:microsoft.com/office/officeart/2005/8/layout/cycle2"/>
    <dgm:cxn modelId="{1817846D-1D0A-4DAB-8518-8CD7E71077B3}" type="presParOf" srcId="{D4803D5D-A1C6-409A-9452-71B4C22881CE}" destId="{E635D901-CC00-45AA-9C9E-541DE2A9B496}" srcOrd="0" destOrd="0" presId="urn:microsoft.com/office/officeart/2005/8/layout/cycle2"/>
    <dgm:cxn modelId="{B8D002BC-C016-43B0-A850-9844433137E6}" type="presParOf" srcId="{D4803D5D-A1C6-409A-9452-71B4C22881CE}" destId="{5CBC2ED2-0E2F-45AA-A62E-6036ACBD4C75}" srcOrd="1" destOrd="0" presId="urn:microsoft.com/office/officeart/2005/8/layout/cycle2"/>
    <dgm:cxn modelId="{EE493D49-E2B3-4D72-B252-9F7038C54377}" type="presParOf" srcId="{5CBC2ED2-0E2F-45AA-A62E-6036ACBD4C75}" destId="{2D01571B-D141-4587-BD4A-5BF850237E7E}" srcOrd="0" destOrd="0" presId="urn:microsoft.com/office/officeart/2005/8/layout/cycle2"/>
    <dgm:cxn modelId="{B09A3EA7-1926-4F6D-A2B1-81AF49D282F2}" type="presParOf" srcId="{D4803D5D-A1C6-409A-9452-71B4C22881CE}" destId="{ADD777DC-81CF-4ED1-8D66-FBBBB7D27157}" srcOrd="2" destOrd="0" presId="urn:microsoft.com/office/officeart/2005/8/layout/cycle2"/>
    <dgm:cxn modelId="{2A4FD61B-371C-4E94-A622-90D869306E9E}" type="presParOf" srcId="{D4803D5D-A1C6-409A-9452-71B4C22881CE}" destId="{2990A9A0-1655-4BF8-818E-A446BFC675F9}" srcOrd="3" destOrd="0" presId="urn:microsoft.com/office/officeart/2005/8/layout/cycle2"/>
    <dgm:cxn modelId="{188162AF-8341-469A-8BE1-B16CB54B2A93}" type="presParOf" srcId="{2990A9A0-1655-4BF8-818E-A446BFC675F9}" destId="{4A0DC37D-3A16-4EE9-80C3-74D9728D8284}" srcOrd="0" destOrd="0" presId="urn:microsoft.com/office/officeart/2005/8/layout/cycle2"/>
    <dgm:cxn modelId="{397AB04A-2735-455C-BB99-593C583C71AA}" type="presParOf" srcId="{D4803D5D-A1C6-409A-9452-71B4C22881CE}" destId="{6F681191-1A36-4165-AC8B-6AB4F5CAD653}" srcOrd="4" destOrd="0" presId="urn:microsoft.com/office/officeart/2005/8/layout/cycle2"/>
    <dgm:cxn modelId="{B5D736C9-EC97-467F-BBB7-2DCA69BA9AA3}" type="presParOf" srcId="{D4803D5D-A1C6-409A-9452-71B4C22881CE}" destId="{87B86D0B-4258-41B9-82E8-58BBD3DC6731}" srcOrd="5" destOrd="0" presId="urn:microsoft.com/office/officeart/2005/8/layout/cycle2"/>
    <dgm:cxn modelId="{6BB3F76B-9AAC-4A7C-A9C7-A4E7B970CD3C}" type="presParOf" srcId="{87B86D0B-4258-41B9-82E8-58BBD3DC6731}" destId="{1EA15049-9369-4919-BA62-E314AFF71D35}" srcOrd="0" destOrd="0" presId="urn:microsoft.com/office/officeart/2005/8/layout/cycle2"/>
    <dgm:cxn modelId="{B2A7F814-9A55-47E6-8D5E-2A4E3B4DF04B}" type="presParOf" srcId="{D4803D5D-A1C6-409A-9452-71B4C22881CE}" destId="{1D51D618-0B00-43DE-8190-CC4EF9966F4C}" srcOrd="6" destOrd="0" presId="urn:microsoft.com/office/officeart/2005/8/layout/cycle2"/>
    <dgm:cxn modelId="{3D07DA3F-2FBD-49DB-B713-C30A294768AA}" type="presParOf" srcId="{D4803D5D-A1C6-409A-9452-71B4C22881CE}" destId="{C344D1F1-029B-4B08-97E2-B6CDF3B52562}" srcOrd="7" destOrd="0" presId="urn:microsoft.com/office/officeart/2005/8/layout/cycle2"/>
    <dgm:cxn modelId="{097B3591-E003-43FE-8480-F257B28ABA08}" type="presParOf" srcId="{C344D1F1-029B-4B08-97E2-B6CDF3B52562}" destId="{61297251-D6F8-46C8-A171-0D9A405DA37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8A0772-3E22-466B-875F-D7883674308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100F9D0-D18E-43B2-BC33-0CAE3035A46B}">
      <dgm:prSet phldrT="[Text]" phldr="0"/>
      <dgm:spPr/>
      <dgm:t>
        <a:bodyPr/>
        <a:lstStyle/>
        <a:p>
          <a:r>
            <a:rPr lang="en-US">
              <a:latin typeface="Calibri Light" panose="020F0302020204030204"/>
            </a:rPr>
            <a:t>Attention/concentration</a:t>
          </a:r>
          <a:endParaRPr lang="en-US"/>
        </a:p>
      </dgm:t>
      <dgm:extLst>
        <a:ext uri="{E40237B7-FDA0-4F09-8148-C483321AD2D9}">
          <dgm14:cNvPr xmlns:dgm14="http://schemas.microsoft.com/office/drawing/2010/diagram" id="0" name="" descr="Attention/concentration"/>
        </a:ext>
      </dgm:extLst>
    </dgm:pt>
    <dgm:pt modelId="{02D3BA62-587B-4738-BC4A-76863430C89F}" type="parTrans" cxnId="{FBA29A1E-85BA-42FF-BB45-89152777CF02}">
      <dgm:prSet/>
      <dgm:spPr/>
      <dgm:t>
        <a:bodyPr/>
        <a:lstStyle/>
        <a:p>
          <a:endParaRPr lang="en-US"/>
        </a:p>
      </dgm:t>
    </dgm:pt>
    <dgm:pt modelId="{0A827C70-F9FC-4C5A-86DD-EE5329A90863}" type="sibTrans" cxnId="{FBA29A1E-85BA-42FF-BB45-89152777CF02}">
      <dgm:prSet/>
      <dgm:spPr/>
      <dgm:t>
        <a:bodyPr/>
        <a:lstStyle/>
        <a:p>
          <a:endParaRPr lang="en-US"/>
        </a:p>
      </dgm:t>
    </dgm:pt>
    <dgm:pt modelId="{E3470500-EF0F-4FD0-9B0D-5A402C07CC44}">
      <dgm:prSet phldrT="[Text]" phldr="0"/>
      <dgm:spPr/>
      <dgm:t>
        <a:bodyPr/>
        <a:lstStyle/>
        <a:p>
          <a:pPr rtl="0"/>
          <a:r>
            <a:rPr lang="en-US">
              <a:latin typeface="Calibri Light" panose="020F0302020204030204"/>
            </a:rPr>
            <a:t>Executive functioning</a:t>
          </a:r>
          <a:endParaRPr lang="en-US"/>
        </a:p>
      </dgm:t>
      <dgm:extLst>
        <a:ext uri="{E40237B7-FDA0-4F09-8148-C483321AD2D9}">
          <dgm14:cNvPr xmlns:dgm14="http://schemas.microsoft.com/office/drawing/2010/diagram" id="0" name="" descr="Executive functioning"/>
        </a:ext>
      </dgm:extLst>
    </dgm:pt>
    <dgm:pt modelId="{D53F8613-1171-4BAD-9EDA-58E72A7C6938}" type="parTrans" cxnId="{8D9F1E49-B7EE-43B0-A532-8D0497749EA7}">
      <dgm:prSet/>
      <dgm:spPr/>
      <dgm:t>
        <a:bodyPr/>
        <a:lstStyle/>
        <a:p>
          <a:endParaRPr lang="en-US"/>
        </a:p>
      </dgm:t>
    </dgm:pt>
    <dgm:pt modelId="{9904DEAC-50BF-4C01-B160-2AB4E3DD7AD6}" type="sibTrans" cxnId="{8D9F1E49-B7EE-43B0-A532-8D0497749EA7}">
      <dgm:prSet/>
      <dgm:spPr/>
      <dgm:t>
        <a:bodyPr/>
        <a:lstStyle/>
        <a:p>
          <a:endParaRPr lang="en-US"/>
        </a:p>
      </dgm:t>
    </dgm:pt>
    <dgm:pt modelId="{976999F9-A2DD-4656-A48E-746E749AC0D7}">
      <dgm:prSet phldrT="[Text]" phldr="0"/>
      <dgm:spPr/>
      <dgm:t>
        <a:bodyPr/>
        <a:lstStyle/>
        <a:p>
          <a:pPr rtl="0"/>
          <a:r>
            <a:rPr lang="en-US">
              <a:latin typeface="Calibri Light" panose="020F0302020204030204"/>
            </a:rPr>
            <a:t>Reading disabilities</a:t>
          </a:r>
          <a:endParaRPr lang="en-US"/>
        </a:p>
      </dgm:t>
      <dgm:extLst>
        <a:ext uri="{E40237B7-FDA0-4F09-8148-C483321AD2D9}">
          <dgm14:cNvPr xmlns:dgm14="http://schemas.microsoft.com/office/drawing/2010/diagram" id="0" name="" descr="Reading disabilities"/>
        </a:ext>
      </dgm:extLst>
    </dgm:pt>
    <dgm:pt modelId="{E9351ED4-559B-4B93-9AFA-6E7F3CA8EC89}" type="parTrans" cxnId="{6C04ADEF-7AF2-4B11-B953-1ED64C983F8C}">
      <dgm:prSet/>
      <dgm:spPr/>
      <dgm:t>
        <a:bodyPr/>
        <a:lstStyle/>
        <a:p>
          <a:endParaRPr lang="en-US"/>
        </a:p>
      </dgm:t>
    </dgm:pt>
    <dgm:pt modelId="{6C815BE5-55FD-4508-96DE-1535EA8CAF4E}" type="sibTrans" cxnId="{6C04ADEF-7AF2-4B11-B953-1ED64C983F8C}">
      <dgm:prSet/>
      <dgm:spPr/>
      <dgm:t>
        <a:bodyPr/>
        <a:lstStyle/>
        <a:p>
          <a:endParaRPr lang="en-US"/>
        </a:p>
      </dgm:t>
    </dgm:pt>
    <dgm:pt modelId="{32657029-AB58-4A4E-874C-AA5804946503}">
      <dgm:prSet phldrT="[Text]" phldr="0"/>
      <dgm:spPr/>
      <dgm:t>
        <a:bodyPr/>
        <a:lstStyle/>
        <a:p>
          <a:r>
            <a:rPr lang="en-US">
              <a:latin typeface="Calibri Light" panose="020F0302020204030204"/>
            </a:rPr>
            <a:t>Mental health</a:t>
          </a:r>
          <a:endParaRPr lang="en-US"/>
        </a:p>
      </dgm:t>
      <dgm:extLst>
        <a:ext uri="{E40237B7-FDA0-4F09-8148-C483321AD2D9}">
          <dgm14:cNvPr xmlns:dgm14="http://schemas.microsoft.com/office/drawing/2010/diagram" id="0" name="" descr="Mental health"/>
        </a:ext>
      </dgm:extLst>
    </dgm:pt>
    <dgm:pt modelId="{367A9094-625E-47BB-8D25-5114AEACF77B}" type="parTrans" cxnId="{9ACA7244-A1C9-4559-B7E2-0369E99C4764}">
      <dgm:prSet/>
      <dgm:spPr/>
      <dgm:t>
        <a:bodyPr/>
        <a:lstStyle/>
        <a:p>
          <a:endParaRPr lang="en-US"/>
        </a:p>
      </dgm:t>
    </dgm:pt>
    <dgm:pt modelId="{17CB4291-C804-47CB-8A57-062C99CB7490}" type="sibTrans" cxnId="{9ACA7244-A1C9-4559-B7E2-0369E99C4764}">
      <dgm:prSet/>
      <dgm:spPr/>
      <dgm:t>
        <a:bodyPr/>
        <a:lstStyle/>
        <a:p>
          <a:endParaRPr lang="en-US"/>
        </a:p>
      </dgm:t>
    </dgm:pt>
    <dgm:pt modelId="{D1CA93BE-1CA5-4C02-A2C9-659E1F651E16}">
      <dgm:prSet phldr="0"/>
      <dgm:spPr/>
      <dgm:t>
        <a:bodyPr/>
        <a:lstStyle/>
        <a:p>
          <a:pPr rtl="0"/>
          <a:r>
            <a:rPr lang="en-US">
              <a:latin typeface="Calibri Light" panose="020F0302020204030204"/>
            </a:rPr>
            <a:t>Motor/physical</a:t>
          </a:r>
        </a:p>
      </dgm:t>
      <dgm:extLst>
        <a:ext uri="{E40237B7-FDA0-4F09-8148-C483321AD2D9}">
          <dgm14:cNvPr xmlns:dgm14="http://schemas.microsoft.com/office/drawing/2010/diagram" id="0" name="" descr="Motor/physical"/>
        </a:ext>
      </dgm:extLst>
    </dgm:pt>
    <dgm:pt modelId="{300ACA88-D5A3-4C4D-BB2E-41EA4B118904}" type="parTrans" cxnId="{1117F74B-3C9C-48F4-A8F1-5741C9377E8B}">
      <dgm:prSet/>
      <dgm:spPr/>
      <dgm:t>
        <a:bodyPr/>
        <a:lstStyle/>
        <a:p>
          <a:endParaRPr lang="en-CA"/>
        </a:p>
      </dgm:t>
    </dgm:pt>
    <dgm:pt modelId="{1CD7FA30-4BD4-4996-81B9-B12607449F1C}" type="sibTrans" cxnId="{1117F74B-3C9C-48F4-A8F1-5741C9377E8B}">
      <dgm:prSet/>
      <dgm:spPr/>
      <dgm:t>
        <a:bodyPr/>
        <a:lstStyle/>
        <a:p>
          <a:endParaRPr lang="en-CA"/>
        </a:p>
      </dgm:t>
    </dgm:pt>
    <dgm:pt modelId="{1A698A36-2249-4CE6-8F53-1D7A3301EBFB}">
      <dgm:prSet phldr="0"/>
      <dgm:spPr/>
      <dgm:t>
        <a:bodyPr/>
        <a:lstStyle/>
        <a:p>
          <a:pPr rtl="0"/>
          <a:r>
            <a:rPr lang="en-US">
              <a:latin typeface="Calibri Light" panose="020F0302020204030204"/>
            </a:rPr>
            <a:t>Memory and processing</a:t>
          </a:r>
        </a:p>
      </dgm:t>
      <dgm:extLst>
        <a:ext uri="{E40237B7-FDA0-4F09-8148-C483321AD2D9}">
          <dgm14:cNvPr xmlns:dgm14="http://schemas.microsoft.com/office/drawing/2010/diagram" id="0" name="" descr="Memory and processing"/>
        </a:ext>
      </dgm:extLst>
    </dgm:pt>
    <dgm:pt modelId="{D53FE514-08B5-498D-886D-5243A443AC59}" type="parTrans" cxnId="{87E576DF-F468-4577-8642-C1324250207D}">
      <dgm:prSet/>
      <dgm:spPr/>
      <dgm:t>
        <a:bodyPr/>
        <a:lstStyle/>
        <a:p>
          <a:endParaRPr lang="en-CA"/>
        </a:p>
      </dgm:t>
    </dgm:pt>
    <dgm:pt modelId="{B2423A9A-63E3-49C6-9F98-54F3CEBDBF24}" type="sibTrans" cxnId="{87E576DF-F468-4577-8642-C1324250207D}">
      <dgm:prSet/>
      <dgm:spPr/>
      <dgm:t>
        <a:bodyPr/>
        <a:lstStyle/>
        <a:p>
          <a:endParaRPr lang="en-CA"/>
        </a:p>
      </dgm:t>
    </dgm:pt>
    <dgm:pt modelId="{46088F88-F50A-47CB-B3DA-E40EDE0201B1}" type="pres">
      <dgm:prSet presAssocID="{018A0772-3E22-466B-875F-D78836743082}" presName="diagram" presStyleCnt="0">
        <dgm:presLayoutVars>
          <dgm:dir/>
          <dgm:resizeHandles val="exact"/>
        </dgm:presLayoutVars>
      </dgm:prSet>
      <dgm:spPr/>
    </dgm:pt>
    <dgm:pt modelId="{7056E4BB-EA6A-441B-87E6-78E5C3B3764F}" type="pres">
      <dgm:prSet presAssocID="{F100F9D0-D18E-43B2-BC33-0CAE3035A46B}" presName="node" presStyleLbl="node1" presStyleIdx="0" presStyleCnt="6">
        <dgm:presLayoutVars>
          <dgm:bulletEnabled val="1"/>
        </dgm:presLayoutVars>
      </dgm:prSet>
      <dgm:spPr/>
    </dgm:pt>
    <dgm:pt modelId="{126A31BE-2744-4A09-A077-17037D35E79A}" type="pres">
      <dgm:prSet presAssocID="{0A827C70-F9FC-4C5A-86DD-EE5329A90863}" presName="sibTrans" presStyleCnt="0"/>
      <dgm:spPr/>
    </dgm:pt>
    <dgm:pt modelId="{A9DF7199-98E7-41D4-88F3-C32EAB76B405}" type="pres">
      <dgm:prSet presAssocID="{E3470500-EF0F-4FD0-9B0D-5A402C07CC44}" presName="node" presStyleLbl="node1" presStyleIdx="1" presStyleCnt="6">
        <dgm:presLayoutVars>
          <dgm:bulletEnabled val="1"/>
        </dgm:presLayoutVars>
      </dgm:prSet>
      <dgm:spPr/>
    </dgm:pt>
    <dgm:pt modelId="{8FE0A339-B716-45DC-8D45-409DB4A67BB0}" type="pres">
      <dgm:prSet presAssocID="{9904DEAC-50BF-4C01-B160-2AB4E3DD7AD6}" presName="sibTrans" presStyleCnt="0"/>
      <dgm:spPr/>
    </dgm:pt>
    <dgm:pt modelId="{ED400140-2059-412F-8739-5319003ADC18}" type="pres">
      <dgm:prSet presAssocID="{976999F9-A2DD-4656-A48E-746E749AC0D7}" presName="node" presStyleLbl="node1" presStyleIdx="2" presStyleCnt="6">
        <dgm:presLayoutVars>
          <dgm:bulletEnabled val="1"/>
        </dgm:presLayoutVars>
      </dgm:prSet>
      <dgm:spPr/>
    </dgm:pt>
    <dgm:pt modelId="{F1A5046A-8DE6-4DDD-B0DE-E3091B28FB4D}" type="pres">
      <dgm:prSet presAssocID="{6C815BE5-55FD-4508-96DE-1535EA8CAF4E}" presName="sibTrans" presStyleCnt="0"/>
      <dgm:spPr/>
    </dgm:pt>
    <dgm:pt modelId="{033A9AA3-4138-4A5D-8D20-8C4B965433BE}" type="pres">
      <dgm:prSet presAssocID="{1A698A36-2249-4CE6-8F53-1D7A3301EBFB}" presName="node" presStyleLbl="node1" presStyleIdx="3" presStyleCnt="6">
        <dgm:presLayoutVars>
          <dgm:bulletEnabled val="1"/>
        </dgm:presLayoutVars>
      </dgm:prSet>
      <dgm:spPr/>
    </dgm:pt>
    <dgm:pt modelId="{D6D8C692-2829-419C-B16B-381D5A3BBDB1}" type="pres">
      <dgm:prSet presAssocID="{B2423A9A-63E3-49C6-9F98-54F3CEBDBF24}" presName="sibTrans" presStyleCnt="0"/>
      <dgm:spPr/>
    </dgm:pt>
    <dgm:pt modelId="{6DA74864-964D-4548-A2C8-34FF75F1F658}" type="pres">
      <dgm:prSet presAssocID="{32657029-AB58-4A4E-874C-AA5804946503}" presName="node" presStyleLbl="node1" presStyleIdx="4" presStyleCnt="6">
        <dgm:presLayoutVars>
          <dgm:bulletEnabled val="1"/>
        </dgm:presLayoutVars>
      </dgm:prSet>
      <dgm:spPr/>
    </dgm:pt>
    <dgm:pt modelId="{BF4B35E5-468F-4FB9-998B-394CFA0F6C34}" type="pres">
      <dgm:prSet presAssocID="{17CB4291-C804-47CB-8A57-062C99CB7490}" presName="sibTrans" presStyleCnt="0"/>
      <dgm:spPr/>
    </dgm:pt>
    <dgm:pt modelId="{A6ED1BE2-02DA-4698-8D6B-89A695107019}" type="pres">
      <dgm:prSet presAssocID="{D1CA93BE-1CA5-4C02-A2C9-659E1F651E16}" presName="node" presStyleLbl="node1" presStyleIdx="5" presStyleCnt="6">
        <dgm:presLayoutVars>
          <dgm:bulletEnabled val="1"/>
        </dgm:presLayoutVars>
      </dgm:prSet>
      <dgm:spPr/>
    </dgm:pt>
  </dgm:ptLst>
  <dgm:cxnLst>
    <dgm:cxn modelId="{FBA29A1E-85BA-42FF-BB45-89152777CF02}" srcId="{018A0772-3E22-466B-875F-D78836743082}" destId="{F100F9D0-D18E-43B2-BC33-0CAE3035A46B}" srcOrd="0" destOrd="0" parTransId="{02D3BA62-587B-4738-BC4A-76863430C89F}" sibTransId="{0A827C70-F9FC-4C5A-86DD-EE5329A90863}"/>
    <dgm:cxn modelId="{BA1C1D24-B0D1-43DE-893D-35FD9CF099A5}" type="presOf" srcId="{E3470500-EF0F-4FD0-9B0D-5A402C07CC44}" destId="{A9DF7199-98E7-41D4-88F3-C32EAB76B405}" srcOrd="0" destOrd="0" presId="urn:microsoft.com/office/officeart/2005/8/layout/default"/>
    <dgm:cxn modelId="{697AA126-E693-4855-9CD4-9FE23B5F4E4A}" type="presOf" srcId="{1A698A36-2249-4CE6-8F53-1D7A3301EBFB}" destId="{033A9AA3-4138-4A5D-8D20-8C4B965433BE}" srcOrd="0" destOrd="0" presId="urn:microsoft.com/office/officeart/2005/8/layout/default"/>
    <dgm:cxn modelId="{5C8EED37-0F7A-473D-BF9D-DFFE9B88AE26}" type="presOf" srcId="{D1CA93BE-1CA5-4C02-A2C9-659E1F651E16}" destId="{A6ED1BE2-02DA-4698-8D6B-89A695107019}" srcOrd="0" destOrd="0" presId="urn:microsoft.com/office/officeart/2005/8/layout/default"/>
    <dgm:cxn modelId="{E6939938-BD39-4E4D-B0D1-B2C4F29A1AAB}" type="presOf" srcId="{F100F9D0-D18E-43B2-BC33-0CAE3035A46B}" destId="{7056E4BB-EA6A-441B-87E6-78E5C3B3764F}" srcOrd="0" destOrd="0" presId="urn:microsoft.com/office/officeart/2005/8/layout/default"/>
    <dgm:cxn modelId="{9ACA7244-A1C9-4559-B7E2-0369E99C4764}" srcId="{018A0772-3E22-466B-875F-D78836743082}" destId="{32657029-AB58-4A4E-874C-AA5804946503}" srcOrd="4" destOrd="0" parTransId="{367A9094-625E-47BB-8D25-5114AEACF77B}" sibTransId="{17CB4291-C804-47CB-8A57-062C99CB7490}"/>
    <dgm:cxn modelId="{8D9F1E49-B7EE-43B0-A532-8D0497749EA7}" srcId="{018A0772-3E22-466B-875F-D78836743082}" destId="{E3470500-EF0F-4FD0-9B0D-5A402C07CC44}" srcOrd="1" destOrd="0" parTransId="{D53F8613-1171-4BAD-9EDA-58E72A7C6938}" sibTransId="{9904DEAC-50BF-4C01-B160-2AB4E3DD7AD6}"/>
    <dgm:cxn modelId="{1117F74B-3C9C-48F4-A8F1-5741C9377E8B}" srcId="{018A0772-3E22-466B-875F-D78836743082}" destId="{D1CA93BE-1CA5-4C02-A2C9-659E1F651E16}" srcOrd="5" destOrd="0" parTransId="{300ACA88-D5A3-4C4D-BB2E-41EA4B118904}" sibTransId="{1CD7FA30-4BD4-4996-81B9-B12607449F1C}"/>
    <dgm:cxn modelId="{2DC421BB-A3C7-4005-8F75-701418855382}" type="presOf" srcId="{976999F9-A2DD-4656-A48E-746E749AC0D7}" destId="{ED400140-2059-412F-8739-5319003ADC18}" srcOrd="0" destOrd="0" presId="urn:microsoft.com/office/officeart/2005/8/layout/default"/>
    <dgm:cxn modelId="{87E576DF-F468-4577-8642-C1324250207D}" srcId="{018A0772-3E22-466B-875F-D78836743082}" destId="{1A698A36-2249-4CE6-8F53-1D7A3301EBFB}" srcOrd="3" destOrd="0" parTransId="{D53FE514-08B5-498D-886D-5243A443AC59}" sibTransId="{B2423A9A-63E3-49C6-9F98-54F3CEBDBF24}"/>
    <dgm:cxn modelId="{9D5FE5EC-EF6D-4389-9AAC-7EC87140DBD0}" type="presOf" srcId="{32657029-AB58-4A4E-874C-AA5804946503}" destId="{6DA74864-964D-4548-A2C8-34FF75F1F658}" srcOrd="0" destOrd="0" presId="urn:microsoft.com/office/officeart/2005/8/layout/default"/>
    <dgm:cxn modelId="{6C04ADEF-7AF2-4B11-B953-1ED64C983F8C}" srcId="{018A0772-3E22-466B-875F-D78836743082}" destId="{976999F9-A2DD-4656-A48E-746E749AC0D7}" srcOrd="2" destOrd="0" parTransId="{E9351ED4-559B-4B93-9AFA-6E7F3CA8EC89}" sibTransId="{6C815BE5-55FD-4508-96DE-1535EA8CAF4E}"/>
    <dgm:cxn modelId="{27BDF5FC-762B-40F1-A2CE-194689199EDE}" type="presOf" srcId="{018A0772-3E22-466B-875F-D78836743082}" destId="{46088F88-F50A-47CB-B3DA-E40EDE0201B1}" srcOrd="0" destOrd="0" presId="urn:microsoft.com/office/officeart/2005/8/layout/default"/>
    <dgm:cxn modelId="{6129A29D-7808-4F9D-9B3F-123536C92B8F}" type="presParOf" srcId="{46088F88-F50A-47CB-B3DA-E40EDE0201B1}" destId="{7056E4BB-EA6A-441B-87E6-78E5C3B3764F}" srcOrd="0" destOrd="0" presId="urn:microsoft.com/office/officeart/2005/8/layout/default"/>
    <dgm:cxn modelId="{05565F32-1760-4864-979C-A34C7D464BD4}" type="presParOf" srcId="{46088F88-F50A-47CB-B3DA-E40EDE0201B1}" destId="{126A31BE-2744-4A09-A077-17037D35E79A}" srcOrd="1" destOrd="0" presId="urn:microsoft.com/office/officeart/2005/8/layout/default"/>
    <dgm:cxn modelId="{4B47B87C-A8E5-4CFF-801A-A16A9D856840}" type="presParOf" srcId="{46088F88-F50A-47CB-B3DA-E40EDE0201B1}" destId="{A9DF7199-98E7-41D4-88F3-C32EAB76B405}" srcOrd="2" destOrd="0" presId="urn:microsoft.com/office/officeart/2005/8/layout/default"/>
    <dgm:cxn modelId="{9187E31E-AE11-42E3-8C29-4C6B27FD14B5}" type="presParOf" srcId="{46088F88-F50A-47CB-B3DA-E40EDE0201B1}" destId="{8FE0A339-B716-45DC-8D45-409DB4A67BB0}" srcOrd="3" destOrd="0" presId="urn:microsoft.com/office/officeart/2005/8/layout/default"/>
    <dgm:cxn modelId="{43CC97DF-15B4-400A-BD0F-BA099F2E6430}" type="presParOf" srcId="{46088F88-F50A-47CB-B3DA-E40EDE0201B1}" destId="{ED400140-2059-412F-8739-5319003ADC18}" srcOrd="4" destOrd="0" presId="urn:microsoft.com/office/officeart/2005/8/layout/default"/>
    <dgm:cxn modelId="{F1F0302A-6D55-4255-8938-85BADEB21532}" type="presParOf" srcId="{46088F88-F50A-47CB-B3DA-E40EDE0201B1}" destId="{F1A5046A-8DE6-4DDD-B0DE-E3091B28FB4D}" srcOrd="5" destOrd="0" presId="urn:microsoft.com/office/officeart/2005/8/layout/default"/>
    <dgm:cxn modelId="{97C392A8-3A11-457F-B28F-D1A647FB44DD}" type="presParOf" srcId="{46088F88-F50A-47CB-B3DA-E40EDE0201B1}" destId="{033A9AA3-4138-4A5D-8D20-8C4B965433BE}" srcOrd="6" destOrd="0" presId="urn:microsoft.com/office/officeart/2005/8/layout/default"/>
    <dgm:cxn modelId="{FFE4B131-6E02-4AF3-BEC5-2AF607F2F4E7}" type="presParOf" srcId="{46088F88-F50A-47CB-B3DA-E40EDE0201B1}" destId="{D6D8C692-2829-419C-B16B-381D5A3BBDB1}" srcOrd="7" destOrd="0" presId="urn:microsoft.com/office/officeart/2005/8/layout/default"/>
    <dgm:cxn modelId="{4C709E57-470D-4C7B-94EA-E62317505635}" type="presParOf" srcId="{46088F88-F50A-47CB-B3DA-E40EDE0201B1}" destId="{6DA74864-964D-4548-A2C8-34FF75F1F658}" srcOrd="8" destOrd="0" presId="urn:microsoft.com/office/officeart/2005/8/layout/default"/>
    <dgm:cxn modelId="{39A0B028-3663-425C-A707-EE57E46C372D}" type="presParOf" srcId="{46088F88-F50A-47CB-B3DA-E40EDE0201B1}" destId="{BF4B35E5-468F-4FB9-998B-394CFA0F6C34}" srcOrd="9" destOrd="0" presId="urn:microsoft.com/office/officeart/2005/8/layout/default"/>
    <dgm:cxn modelId="{D009A669-2E37-4DF2-9E5B-4BB0C23AA151}" type="presParOf" srcId="{46088F88-F50A-47CB-B3DA-E40EDE0201B1}" destId="{A6ED1BE2-02DA-4698-8D6B-89A69510701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018A0772-3E22-466B-875F-D7883674308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3470500-EF0F-4FD0-9B0D-5A402C07CC44}">
      <dgm:prSet phldrT="[Text]" phldr="0"/>
      <dgm:spPr/>
      <dgm:t>
        <a:bodyPr/>
        <a:lstStyle/>
        <a:p>
          <a:pPr rtl="0"/>
          <a:r>
            <a:rPr lang="en-US">
              <a:latin typeface="Calibri Light" panose="020F0302020204030204"/>
            </a:rPr>
            <a:t>Executive functioning</a:t>
          </a:r>
          <a:endParaRPr lang="en-US"/>
        </a:p>
      </dgm:t>
      <dgm:extLst>
        <a:ext uri="{E40237B7-FDA0-4F09-8148-C483321AD2D9}">
          <dgm14:cNvPr xmlns:dgm14="http://schemas.microsoft.com/office/drawing/2010/diagram" id="0" name="" descr="Executive functioning"/>
        </a:ext>
      </dgm:extLst>
    </dgm:pt>
    <dgm:pt modelId="{D53F8613-1171-4BAD-9EDA-58E72A7C6938}" type="parTrans" cxnId="{8D9F1E49-B7EE-43B0-A532-8D0497749EA7}">
      <dgm:prSet/>
      <dgm:spPr/>
      <dgm:t>
        <a:bodyPr/>
        <a:lstStyle/>
        <a:p>
          <a:endParaRPr lang="en-US"/>
        </a:p>
      </dgm:t>
    </dgm:pt>
    <dgm:pt modelId="{9904DEAC-50BF-4C01-B160-2AB4E3DD7AD6}" type="sibTrans" cxnId="{8D9F1E49-B7EE-43B0-A532-8D0497749EA7}">
      <dgm:prSet/>
      <dgm:spPr/>
      <dgm:t>
        <a:bodyPr/>
        <a:lstStyle/>
        <a:p>
          <a:endParaRPr lang="en-US"/>
        </a:p>
      </dgm:t>
    </dgm:pt>
    <dgm:pt modelId="{976999F9-A2DD-4656-A48E-746E749AC0D7}">
      <dgm:prSet phldrT="[Text]" phldr="0"/>
      <dgm:spPr/>
      <dgm:t>
        <a:bodyPr/>
        <a:lstStyle/>
        <a:p>
          <a:pPr rtl="0"/>
          <a:r>
            <a:rPr lang="en-US">
              <a:latin typeface="Calibri Light" panose="020F0302020204030204"/>
            </a:rPr>
            <a:t>Reading and writing disabilities</a:t>
          </a:r>
          <a:endParaRPr lang="en-US"/>
        </a:p>
      </dgm:t>
      <dgm:extLst>
        <a:ext uri="{E40237B7-FDA0-4F09-8148-C483321AD2D9}">
          <dgm14:cNvPr xmlns:dgm14="http://schemas.microsoft.com/office/drawing/2010/diagram" id="0" name="" descr="Reading and writing disabilities"/>
        </a:ext>
      </dgm:extLst>
    </dgm:pt>
    <dgm:pt modelId="{E9351ED4-559B-4B93-9AFA-6E7F3CA8EC89}" type="parTrans" cxnId="{6C04ADEF-7AF2-4B11-B953-1ED64C983F8C}">
      <dgm:prSet/>
      <dgm:spPr/>
      <dgm:t>
        <a:bodyPr/>
        <a:lstStyle/>
        <a:p>
          <a:endParaRPr lang="en-US"/>
        </a:p>
      </dgm:t>
    </dgm:pt>
    <dgm:pt modelId="{6C815BE5-55FD-4508-96DE-1535EA8CAF4E}" type="sibTrans" cxnId="{6C04ADEF-7AF2-4B11-B953-1ED64C983F8C}">
      <dgm:prSet/>
      <dgm:spPr/>
      <dgm:t>
        <a:bodyPr/>
        <a:lstStyle/>
        <a:p>
          <a:endParaRPr lang="en-US"/>
        </a:p>
      </dgm:t>
    </dgm:pt>
    <dgm:pt modelId="{32657029-AB58-4A4E-874C-AA5804946503}">
      <dgm:prSet phldrT="[Text]" phldr="0"/>
      <dgm:spPr/>
      <dgm:t>
        <a:bodyPr/>
        <a:lstStyle/>
        <a:p>
          <a:pPr rtl="0"/>
          <a:r>
            <a:rPr lang="en-US">
              <a:latin typeface="Calibri Light" panose="020F0302020204030204"/>
            </a:rPr>
            <a:t>Memory and processing</a:t>
          </a:r>
          <a:endParaRPr lang="en-US"/>
        </a:p>
      </dgm:t>
      <dgm:extLst>
        <a:ext uri="{E40237B7-FDA0-4F09-8148-C483321AD2D9}">
          <dgm14:cNvPr xmlns:dgm14="http://schemas.microsoft.com/office/drawing/2010/diagram" id="0" name="" descr="Memory and processing"/>
        </a:ext>
      </dgm:extLst>
    </dgm:pt>
    <dgm:pt modelId="{367A9094-625E-47BB-8D25-5114AEACF77B}" type="parTrans" cxnId="{9ACA7244-A1C9-4559-B7E2-0369E99C4764}">
      <dgm:prSet/>
      <dgm:spPr/>
      <dgm:t>
        <a:bodyPr/>
        <a:lstStyle/>
        <a:p>
          <a:endParaRPr lang="en-US"/>
        </a:p>
      </dgm:t>
    </dgm:pt>
    <dgm:pt modelId="{17CB4291-C804-47CB-8A57-062C99CB7490}" type="sibTrans" cxnId="{9ACA7244-A1C9-4559-B7E2-0369E99C4764}">
      <dgm:prSet/>
      <dgm:spPr/>
      <dgm:t>
        <a:bodyPr/>
        <a:lstStyle/>
        <a:p>
          <a:endParaRPr lang="en-US"/>
        </a:p>
      </dgm:t>
    </dgm:pt>
    <dgm:pt modelId="{4CD87BCC-9775-4DB9-B20D-EF66EB340ED9}">
      <dgm:prSet phldrT="[Text]" phldr="0"/>
      <dgm:spPr/>
      <dgm:t>
        <a:bodyPr/>
        <a:lstStyle/>
        <a:p>
          <a:pPr rtl="0"/>
          <a:r>
            <a:rPr lang="en-US">
              <a:latin typeface="Calibri Light" panose="020F0302020204030204"/>
            </a:rPr>
            <a:t>Mental health</a:t>
          </a:r>
          <a:endParaRPr lang="en-US"/>
        </a:p>
      </dgm:t>
      <dgm:extLst>
        <a:ext uri="{E40237B7-FDA0-4F09-8148-C483321AD2D9}">
          <dgm14:cNvPr xmlns:dgm14="http://schemas.microsoft.com/office/drawing/2010/diagram" id="0" name="" descr="Mental health"/>
        </a:ext>
      </dgm:extLst>
    </dgm:pt>
    <dgm:pt modelId="{A3102B26-FFA5-4861-9EA9-19C26D12245E}" type="parTrans" cxnId="{1905A5DF-382A-4EFF-A05B-7B603533469E}">
      <dgm:prSet/>
      <dgm:spPr/>
      <dgm:t>
        <a:bodyPr/>
        <a:lstStyle/>
        <a:p>
          <a:endParaRPr lang="en-US"/>
        </a:p>
      </dgm:t>
    </dgm:pt>
    <dgm:pt modelId="{A2A223FB-39FD-4530-A4A0-8BBDFB7A21B9}" type="sibTrans" cxnId="{1905A5DF-382A-4EFF-A05B-7B603533469E}">
      <dgm:prSet/>
      <dgm:spPr/>
      <dgm:t>
        <a:bodyPr/>
        <a:lstStyle/>
        <a:p>
          <a:endParaRPr lang="en-US"/>
        </a:p>
      </dgm:t>
    </dgm:pt>
    <dgm:pt modelId="{D1CA93BE-1CA5-4C02-A2C9-659E1F651E16}">
      <dgm:prSet phldr="0"/>
      <dgm:spPr/>
      <dgm:t>
        <a:bodyPr/>
        <a:lstStyle/>
        <a:p>
          <a:pPr rtl="0"/>
          <a:r>
            <a:rPr lang="en-US">
              <a:latin typeface="Calibri Light" panose="020F0302020204030204"/>
            </a:rPr>
            <a:t>Motor/physical</a:t>
          </a:r>
          <a:br>
            <a:rPr lang="en-US">
              <a:latin typeface="Calibri Light" panose="020F0302020204030204"/>
            </a:rPr>
          </a:br>
          <a:r>
            <a:rPr lang="en-US">
              <a:latin typeface="Calibri Light" panose="020F0302020204030204"/>
            </a:rPr>
            <a:t>medical/medication</a:t>
          </a:r>
        </a:p>
      </dgm:t>
      <dgm:extLst>
        <a:ext uri="{E40237B7-FDA0-4F09-8148-C483321AD2D9}">
          <dgm14:cNvPr xmlns:dgm14="http://schemas.microsoft.com/office/drawing/2010/diagram" id="0" name="" descr="Motor/physical&#10;medical/medication"/>
        </a:ext>
      </dgm:extLst>
    </dgm:pt>
    <dgm:pt modelId="{300ACA88-D5A3-4C4D-BB2E-41EA4B118904}" type="parTrans" cxnId="{1117F74B-3C9C-48F4-A8F1-5741C9377E8B}">
      <dgm:prSet/>
      <dgm:spPr/>
      <dgm:t>
        <a:bodyPr/>
        <a:lstStyle/>
        <a:p>
          <a:endParaRPr lang="en-CA"/>
        </a:p>
      </dgm:t>
    </dgm:pt>
    <dgm:pt modelId="{1CD7FA30-4BD4-4996-81B9-B12607449F1C}" type="sibTrans" cxnId="{1117F74B-3C9C-48F4-A8F1-5741C9377E8B}">
      <dgm:prSet/>
      <dgm:spPr/>
      <dgm:t>
        <a:bodyPr/>
        <a:lstStyle/>
        <a:p>
          <a:endParaRPr lang="en-CA"/>
        </a:p>
      </dgm:t>
    </dgm:pt>
    <dgm:pt modelId="{7A188A24-9BCD-412D-8381-B4F4FFF86A83}">
      <dgm:prSet phldr="0"/>
      <dgm:spPr/>
      <dgm:t>
        <a:bodyPr/>
        <a:lstStyle/>
        <a:p>
          <a:pPr rtl="0"/>
          <a:r>
            <a:rPr lang="en-US">
              <a:latin typeface="Calibri Light" panose="020F0302020204030204"/>
            </a:rPr>
            <a:t>Time perception</a:t>
          </a:r>
          <a:br>
            <a:rPr lang="en-US">
              <a:latin typeface="Calibri Light" panose="020F0302020204030204"/>
            </a:rPr>
          </a:br>
          <a:r>
            <a:rPr lang="en-US">
              <a:latin typeface="Calibri Light" panose="020F0302020204030204"/>
            </a:rPr>
            <a:t>attention</a:t>
          </a:r>
          <a:br>
            <a:rPr lang="en-US">
              <a:latin typeface="Calibri Light" panose="020F0302020204030204"/>
            </a:rPr>
          </a:br>
          <a:r>
            <a:rPr lang="en-US">
              <a:latin typeface="Calibri Light" panose="020F0302020204030204"/>
            </a:rPr>
            <a:t>concentration</a:t>
          </a:r>
        </a:p>
      </dgm:t>
      <dgm:extLst>
        <a:ext uri="{E40237B7-FDA0-4F09-8148-C483321AD2D9}">
          <dgm14:cNvPr xmlns:dgm14="http://schemas.microsoft.com/office/drawing/2010/diagram" id="0" name="" descr="Time perception&#10;attention&#10;concentration"/>
        </a:ext>
      </dgm:extLst>
    </dgm:pt>
    <dgm:pt modelId="{9EE1B4C4-9A49-48B6-87CB-66471841D6BF}" type="parTrans" cxnId="{0A7FC3DC-8661-42EA-859D-353AAD46C67B}">
      <dgm:prSet/>
      <dgm:spPr/>
      <dgm:t>
        <a:bodyPr/>
        <a:lstStyle/>
        <a:p>
          <a:endParaRPr lang="en-CA"/>
        </a:p>
      </dgm:t>
    </dgm:pt>
    <dgm:pt modelId="{8040E8AA-49D6-4BD7-9162-B2DBD2525BA8}" type="sibTrans" cxnId="{0A7FC3DC-8661-42EA-859D-353AAD46C67B}">
      <dgm:prSet/>
      <dgm:spPr/>
      <dgm:t>
        <a:bodyPr/>
        <a:lstStyle/>
        <a:p>
          <a:endParaRPr lang="en-CA"/>
        </a:p>
      </dgm:t>
    </dgm:pt>
    <dgm:pt modelId="{571ADAA0-4560-4D94-9386-D11DFEF0F816}" type="pres">
      <dgm:prSet presAssocID="{018A0772-3E22-466B-875F-D78836743082}" presName="diagram" presStyleCnt="0">
        <dgm:presLayoutVars>
          <dgm:dir/>
          <dgm:resizeHandles val="exact"/>
        </dgm:presLayoutVars>
      </dgm:prSet>
      <dgm:spPr/>
    </dgm:pt>
    <dgm:pt modelId="{37B02163-2E69-47C7-8FE2-032DBFAC4E0B}" type="pres">
      <dgm:prSet presAssocID="{7A188A24-9BCD-412D-8381-B4F4FFF86A83}" presName="node" presStyleLbl="node1" presStyleIdx="0" presStyleCnt="6">
        <dgm:presLayoutVars>
          <dgm:bulletEnabled val="1"/>
        </dgm:presLayoutVars>
      </dgm:prSet>
      <dgm:spPr/>
    </dgm:pt>
    <dgm:pt modelId="{EA4D558F-17E2-4A10-9D0E-0450B9F2B226}" type="pres">
      <dgm:prSet presAssocID="{8040E8AA-49D6-4BD7-9162-B2DBD2525BA8}" presName="sibTrans" presStyleCnt="0"/>
      <dgm:spPr/>
    </dgm:pt>
    <dgm:pt modelId="{8BF6DF7F-2478-4C44-8CC6-E6B843D7FACC}" type="pres">
      <dgm:prSet presAssocID="{E3470500-EF0F-4FD0-9B0D-5A402C07CC44}" presName="node" presStyleLbl="node1" presStyleIdx="1" presStyleCnt="6">
        <dgm:presLayoutVars>
          <dgm:bulletEnabled val="1"/>
        </dgm:presLayoutVars>
      </dgm:prSet>
      <dgm:spPr/>
    </dgm:pt>
    <dgm:pt modelId="{694C1F03-1994-464D-8EA0-780EB82BDCD7}" type="pres">
      <dgm:prSet presAssocID="{9904DEAC-50BF-4C01-B160-2AB4E3DD7AD6}" presName="sibTrans" presStyleCnt="0"/>
      <dgm:spPr/>
    </dgm:pt>
    <dgm:pt modelId="{3F1170C6-092C-42F4-B2B6-87965624D7EC}" type="pres">
      <dgm:prSet presAssocID="{976999F9-A2DD-4656-A48E-746E749AC0D7}" presName="node" presStyleLbl="node1" presStyleIdx="2" presStyleCnt="6">
        <dgm:presLayoutVars>
          <dgm:bulletEnabled val="1"/>
        </dgm:presLayoutVars>
      </dgm:prSet>
      <dgm:spPr/>
    </dgm:pt>
    <dgm:pt modelId="{347A7804-A38C-48F7-81E4-5CEEF0AE32EB}" type="pres">
      <dgm:prSet presAssocID="{6C815BE5-55FD-4508-96DE-1535EA8CAF4E}" presName="sibTrans" presStyleCnt="0"/>
      <dgm:spPr/>
    </dgm:pt>
    <dgm:pt modelId="{622D5EEA-BA24-497D-A150-3018BD1385D2}" type="pres">
      <dgm:prSet presAssocID="{32657029-AB58-4A4E-874C-AA5804946503}" presName="node" presStyleLbl="node1" presStyleIdx="3" presStyleCnt="6">
        <dgm:presLayoutVars>
          <dgm:bulletEnabled val="1"/>
        </dgm:presLayoutVars>
      </dgm:prSet>
      <dgm:spPr/>
    </dgm:pt>
    <dgm:pt modelId="{4B452800-BC13-4A42-99DB-5E45173C9861}" type="pres">
      <dgm:prSet presAssocID="{17CB4291-C804-47CB-8A57-062C99CB7490}" presName="sibTrans" presStyleCnt="0"/>
      <dgm:spPr/>
    </dgm:pt>
    <dgm:pt modelId="{CAF3B710-6408-49B2-9F40-58EE14545C8A}" type="pres">
      <dgm:prSet presAssocID="{4CD87BCC-9775-4DB9-B20D-EF66EB340ED9}" presName="node" presStyleLbl="node1" presStyleIdx="4" presStyleCnt="6">
        <dgm:presLayoutVars>
          <dgm:bulletEnabled val="1"/>
        </dgm:presLayoutVars>
      </dgm:prSet>
      <dgm:spPr/>
    </dgm:pt>
    <dgm:pt modelId="{BE6E5F08-BC84-45B5-81EB-6B6EE00A392E}" type="pres">
      <dgm:prSet presAssocID="{A2A223FB-39FD-4530-A4A0-8BBDFB7A21B9}" presName="sibTrans" presStyleCnt="0"/>
      <dgm:spPr/>
    </dgm:pt>
    <dgm:pt modelId="{1F37FE89-DA90-48BC-89F4-D333F467E5E5}" type="pres">
      <dgm:prSet presAssocID="{D1CA93BE-1CA5-4C02-A2C9-659E1F651E16}" presName="node" presStyleLbl="node1" presStyleIdx="5" presStyleCnt="6">
        <dgm:presLayoutVars>
          <dgm:bulletEnabled val="1"/>
        </dgm:presLayoutVars>
      </dgm:prSet>
      <dgm:spPr/>
    </dgm:pt>
  </dgm:ptLst>
  <dgm:cxnLst>
    <dgm:cxn modelId="{94223F16-47F2-4E1C-8A77-CF8584938AF6}" type="presOf" srcId="{976999F9-A2DD-4656-A48E-746E749AC0D7}" destId="{3F1170C6-092C-42F4-B2B6-87965624D7EC}" srcOrd="0" destOrd="0" presId="urn:microsoft.com/office/officeart/2005/8/layout/default"/>
    <dgm:cxn modelId="{9F7A141C-CA83-49B2-A7B0-AA54B1971FD2}" type="presOf" srcId="{D1CA93BE-1CA5-4C02-A2C9-659E1F651E16}" destId="{1F37FE89-DA90-48BC-89F4-D333F467E5E5}" srcOrd="0" destOrd="0" presId="urn:microsoft.com/office/officeart/2005/8/layout/default"/>
    <dgm:cxn modelId="{9ACA7244-A1C9-4559-B7E2-0369E99C4764}" srcId="{018A0772-3E22-466B-875F-D78836743082}" destId="{32657029-AB58-4A4E-874C-AA5804946503}" srcOrd="3" destOrd="0" parTransId="{367A9094-625E-47BB-8D25-5114AEACF77B}" sibTransId="{17CB4291-C804-47CB-8A57-062C99CB7490}"/>
    <dgm:cxn modelId="{A6FE8547-ACE7-4C3D-AABF-7EC358C8035E}" type="presOf" srcId="{7A188A24-9BCD-412D-8381-B4F4FFF86A83}" destId="{37B02163-2E69-47C7-8FE2-032DBFAC4E0B}" srcOrd="0" destOrd="0" presId="urn:microsoft.com/office/officeart/2005/8/layout/default"/>
    <dgm:cxn modelId="{8D9F1E49-B7EE-43B0-A532-8D0497749EA7}" srcId="{018A0772-3E22-466B-875F-D78836743082}" destId="{E3470500-EF0F-4FD0-9B0D-5A402C07CC44}" srcOrd="1" destOrd="0" parTransId="{D53F8613-1171-4BAD-9EDA-58E72A7C6938}" sibTransId="{9904DEAC-50BF-4C01-B160-2AB4E3DD7AD6}"/>
    <dgm:cxn modelId="{26133D6A-B2F6-4C6C-AEAC-248ECDE221C7}" type="presOf" srcId="{018A0772-3E22-466B-875F-D78836743082}" destId="{571ADAA0-4560-4D94-9386-D11DFEF0F816}" srcOrd="0" destOrd="0" presId="urn:microsoft.com/office/officeart/2005/8/layout/default"/>
    <dgm:cxn modelId="{1117F74B-3C9C-48F4-A8F1-5741C9377E8B}" srcId="{018A0772-3E22-466B-875F-D78836743082}" destId="{D1CA93BE-1CA5-4C02-A2C9-659E1F651E16}" srcOrd="5" destOrd="0" parTransId="{300ACA88-D5A3-4C4D-BB2E-41EA4B118904}" sibTransId="{1CD7FA30-4BD4-4996-81B9-B12607449F1C}"/>
    <dgm:cxn modelId="{E1A6D350-C91D-4ACE-88DE-86EF63E01615}" type="presOf" srcId="{E3470500-EF0F-4FD0-9B0D-5A402C07CC44}" destId="{8BF6DF7F-2478-4C44-8CC6-E6B843D7FACC}" srcOrd="0" destOrd="0" presId="urn:microsoft.com/office/officeart/2005/8/layout/default"/>
    <dgm:cxn modelId="{0E310375-0867-4973-BDB7-699C4C5CFC38}" type="presOf" srcId="{32657029-AB58-4A4E-874C-AA5804946503}" destId="{622D5EEA-BA24-497D-A150-3018BD1385D2}" srcOrd="0" destOrd="0" presId="urn:microsoft.com/office/officeart/2005/8/layout/default"/>
    <dgm:cxn modelId="{373176CA-B077-486E-AA88-B119B92900D7}" type="presOf" srcId="{4CD87BCC-9775-4DB9-B20D-EF66EB340ED9}" destId="{CAF3B710-6408-49B2-9F40-58EE14545C8A}" srcOrd="0" destOrd="0" presId="urn:microsoft.com/office/officeart/2005/8/layout/default"/>
    <dgm:cxn modelId="{0A7FC3DC-8661-42EA-859D-353AAD46C67B}" srcId="{018A0772-3E22-466B-875F-D78836743082}" destId="{7A188A24-9BCD-412D-8381-B4F4FFF86A83}" srcOrd="0" destOrd="0" parTransId="{9EE1B4C4-9A49-48B6-87CB-66471841D6BF}" sibTransId="{8040E8AA-49D6-4BD7-9162-B2DBD2525BA8}"/>
    <dgm:cxn modelId="{1905A5DF-382A-4EFF-A05B-7B603533469E}" srcId="{018A0772-3E22-466B-875F-D78836743082}" destId="{4CD87BCC-9775-4DB9-B20D-EF66EB340ED9}" srcOrd="4" destOrd="0" parTransId="{A3102B26-FFA5-4861-9EA9-19C26D12245E}" sibTransId="{A2A223FB-39FD-4530-A4A0-8BBDFB7A21B9}"/>
    <dgm:cxn modelId="{6C04ADEF-7AF2-4B11-B953-1ED64C983F8C}" srcId="{018A0772-3E22-466B-875F-D78836743082}" destId="{976999F9-A2DD-4656-A48E-746E749AC0D7}" srcOrd="2" destOrd="0" parTransId="{E9351ED4-559B-4B93-9AFA-6E7F3CA8EC89}" sibTransId="{6C815BE5-55FD-4508-96DE-1535EA8CAF4E}"/>
    <dgm:cxn modelId="{184A055E-FF8E-47A3-A9CE-DD316D88F7E2}" type="presParOf" srcId="{571ADAA0-4560-4D94-9386-D11DFEF0F816}" destId="{37B02163-2E69-47C7-8FE2-032DBFAC4E0B}" srcOrd="0" destOrd="0" presId="urn:microsoft.com/office/officeart/2005/8/layout/default"/>
    <dgm:cxn modelId="{0BDCDB8D-2EBC-4BCB-99D4-013EB01DB874}" type="presParOf" srcId="{571ADAA0-4560-4D94-9386-D11DFEF0F816}" destId="{EA4D558F-17E2-4A10-9D0E-0450B9F2B226}" srcOrd="1" destOrd="0" presId="urn:microsoft.com/office/officeart/2005/8/layout/default"/>
    <dgm:cxn modelId="{A79C01EB-3BD4-45D6-A262-28B20459F960}" type="presParOf" srcId="{571ADAA0-4560-4D94-9386-D11DFEF0F816}" destId="{8BF6DF7F-2478-4C44-8CC6-E6B843D7FACC}" srcOrd="2" destOrd="0" presId="urn:microsoft.com/office/officeart/2005/8/layout/default"/>
    <dgm:cxn modelId="{E3251E89-E3E3-439C-BEE8-AFF84CF0948E}" type="presParOf" srcId="{571ADAA0-4560-4D94-9386-D11DFEF0F816}" destId="{694C1F03-1994-464D-8EA0-780EB82BDCD7}" srcOrd="3" destOrd="0" presId="urn:microsoft.com/office/officeart/2005/8/layout/default"/>
    <dgm:cxn modelId="{42A452F1-936E-4AED-9701-4E29DE2C3600}" type="presParOf" srcId="{571ADAA0-4560-4D94-9386-D11DFEF0F816}" destId="{3F1170C6-092C-42F4-B2B6-87965624D7EC}" srcOrd="4" destOrd="0" presId="urn:microsoft.com/office/officeart/2005/8/layout/default"/>
    <dgm:cxn modelId="{699A52B9-DC8B-40B6-9C9E-A92CDC244512}" type="presParOf" srcId="{571ADAA0-4560-4D94-9386-D11DFEF0F816}" destId="{347A7804-A38C-48F7-81E4-5CEEF0AE32EB}" srcOrd="5" destOrd="0" presId="urn:microsoft.com/office/officeart/2005/8/layout/default"/>
    <dgm:cxn modelId="{112E83BF-84A4-402B-8D7F-32005F44B9AA}" type="presParOf" srcId="{571ADAA0-4560-4D94-9386-D11DFEF0F816}" destId="{622D5EEA-BA24-497D-A150-3018BD1385D2}" srcOrd="6" destOrd="0" presId="urn:microsoft.com/office/officeart/2005/8/layout/default"/>
    <dgm:cxn modelId="{B86D4D20-E5E1-4514-ACFC-F4AC252EB6CE}" type="presParOf" srcId="{571ADAA0-4560-4D94-9386-D11DFEF0F816}" destId="{4B452800-BC13-4A42-99DB-5E45173C9861}" srcOrd="7" destOrd="0" presId="urn:microsoft.com/office/officeart/2005/8/layout/default"/>
    <dgm:cxn modelId="{37E95E60-7BDF-42C1-83DD-59C174CF6C77}" type="presParOf" srcId="{571ADAA0-4560-4D94-9386-D11DFEF0F816}" destId="{CAF3B710-6408-49B2-9F40-58EE14545C8A}" srcOrd="8" destOrd="0" presId="urn:microsoft.com/office/officeart/2005/8/layout/default"/>
    <dgm:cxn modelId="{D50B88BC-903C-42E0-9B0D-3587E4454088}" type="presParOf" srcId="{571ADAA0-4560-4D94-9386-D11DFEF0F816}" destId="{BE6E5F08-BC84-45B5-81EB-6B6EE00A392E}" srcOrd="9" destOrd="0" presId="urn:microsoft.com/office/officeart/2005/8/layout/default"/>
    <dgm:cxn modelId="{875ED25A-8A78-4021-92E1-D3D81A923CD4}" type="presParOf" srcId="{571ADAA0-4560-4D94-9386-D11DFEF0F816}" destId="{1F37FE89-DA90-48BC-89F4-D333F467E5E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0E21C-55F2-4170-8643-25801D9A4141}">
      <dsp:nvSpPr>
        <dsp:cNvPr id="0" name=""/>
        <dsp:cNvSpPr/>
      </dsp:nvSpPr>
      <dsp:spPr>
        <a:xfrm>
          <a:off x="0" y="409404"/>
          <a:ext cx="5411277" cy="262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975" tIns="541528" rIns="419975"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a:t>Decrease need for accommodations</a:t>
          </a:r>
          <a:endParaRPr lang="en-CA" sz="2600" kern="1200"/>
        </a:p>
        <a:p>
          <a:pPr marL="228600" lvl="1" indent="-228600" algn="l" defTabSz="1155700">
            <a:lnSpc>
              <a:spcPct val="90000"/>
            </a:lnSpc>
            <a:spcBef>
              <a:spcPct val="0"/>
            </a:spcBef>
            <a:spcAft>
              <a:spcPct val="15000"/>
            </a:spcAft>
            <a:buChar char="•"/>
          </a:pPr>
          <a:r>
            <a:rPr lang="en-US" sz="2600" kern="1200"/>
            <a:t>Build academic and metacognitive self-regulation skills</a:t>
          </a:r>
          <a:endParaRPr lang="en-CA" sz="2600" kern="1200"/>
        </a:p>
      </dsp:txBody>
      <dsp:txXfrm>
        <a:off x="0" y="409404"/>
        <a:ext cx="5411277" cy="2620800"/>
      </dsp:txXfrm>
    </dsp:sp>
    <dsp:sp modelId="{91215A57-7DA0-4FCC-BB23-B86FCED914F2}">
      <dsp:nvSpPr>
        <dsp:cNvPr id="0" name=""/>
        <dsp:cNvSpPr/>
      </dsp:nvSpPr>
      <dsp:spPr>
        <a:xfrm>
          <a:off x="270563" y="25644"/>
          <a:ext cx="4105130" cy="76752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3173" tIns="0" rIns="143173" bIns="0" numCol="1" spcCol="1270" anchor="ctr" anchorCtr="0">
          <a:noAutofit/>
        </a:bodyPr>
        <a:lstStyle/>
        <a:p>
          <a:pPr marL="0" lvl="0" indent="0" algn="l" defTabSz="1244600">
            <a:lnSpc>
              <a:spcPct val="90000"/>
            </a:lnSpc>
            <a:spcBef>
              <a:spcPct val="0"/>
            </a:spcBef>
            <a:spcAft>
              <a:spcPct val="35000"/>
            </a:spcAft>
            <a:buNone/>
          </a:pPr>
          <a:r>
            <a:rPr lang="en-US" sz="2800" kern="1200"/>
            <a:t>Objectives of LS Program</a:t>
          </a:r>
          <a:endParaRPr lang="en-CA" sz="2800" kern="1200"/>
        </a:p>
      </dsp:txBody>
      <dsp:txXfrm>
        <a:off x="308030" y="63111"/>
        <a:ext cx="4030196"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0E21C-55F2-4170-8643-25801D9A4141}">
      <dsp:nvSpPr>
        <dsp:cNvPr id="0" name=""/>
        <dsp:cNvSpPr/>
      </dsp:nvSpPr>
      <dsp:spPr>
        <a:xfrm>
          <a:off x="0" y="373675"/>
          <a:ext cx="5411277" cy="2677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975" tIns="520700" rIns="419975"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t>Immediate access to content</a:t>
          </a:r>
          <a:endParaRPr lang="en-CA" sz="2500" kern="1200"/>
        </a:p>
        <a:p>
          <a:pPr marL="228600" lvl="1" indent="-228600" algn="l" defTabSz="1111250">
            <a:lnSpc>
              <a:spcPct val="90000"/>
            </a:lnSpc>
            <a:spcBef>
              <a:spcPct val="0"/>
            </a:spcBef>
            <a:spcAft>
              <a:spcPct val="15000"/>
            </a:spcAft>
            <a:buChar char="•"/>
          </a:pPr>
          <a:r>
            <a:rPr lang="en-US" sz="2500" kern="1200"/>
            <a:t>Introductory information</a:t>
          </a:r>
          <a:endParaRPr lang="en-CA" sz="2500" kern="1200"/>
        </a:p>
        <a:p>
          <a:pPr marL="228600" lvl="1" indent="-228600" algn="l" defTabSz="1111250">
            <a:lnSpc>
              <a:spcPct val="90000"/>
            </a:lnSpc>
            <a:spcBef>
              <a:spcPct val="0"/>
            </a:spcBef>
            <a:spcAft>
              <a:spcPct val="15000"/>
            </a:spcAft>
            <a:buChar char="•"/>
          </a:pPr>
          <a:r>
            <a:rPr lang="en-US" sz="2500" kern="1200"/>
            <a:t>Less intensive intervention</a:t>
          </a:r>
          <a:endParaRPr lang="en-CA" sz="2500" kern="1200"/>
        </a:p>
        <a:p>
          <a:pPr marL="228600" lvl="1" indent="-228600" algn="l" defTabSz="1111250">
            <a:lnSpc>
              <a:spcPct val="90000"/>
            </a:lnSpc>
            <a:spcBef>
              <a:spcPct val="0"/>
            </a:spcBef>
            <a:spcAft>
              <a:spcPct val="15000"/>
            </a:spcAft>
            <a:buChar char="•"/>
          </a:pPr>
          <a:r>
            <a:rPr lang="en-US" sz="2500" kern="1200"/>
            <a:t>Continued access to tools and information</a:t>
          </a:r>
          <a:endParaRPr lang="en-CA" sz="2500" kern="1200"/>
        </a:p>
      </dsp:txBody>
      <dsp:txXfrm>
        <a:off x="0" y="373675"/>
        <a:ext cx="5411277" cy="2677500"/>
      </dsp:txXfrm>
    </dsp:sp>
    <dsp:sp modelId="{91215A57-7DA0-4FCC-BB23-B86FCED914F2}">
      <dsp:nvSpPr>
        <dsp:cNvPr id="0" name=""/>
        <dsp:cNvSpPr/>
      </dsp:nvSpPr>
      <dsp:spPr>
        <a:xfrm>
          <a:off x="294132" y="3"/>
          <a:ext cx="4765549" cy="738000"/>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3173" tIns="0" rIns="143173" bIns="0" numCol="1" spcCol="1270" anchor="ctr" anchorCtr="0">
          <a:noAutofit/>
        </a:bodyPr>
        <a:lstStyle/>
        <a:p>
          <a:pPr marL="0" lvl="0" indent="0" algn="l" defTabSz="1244600">
            <a:lnSpc>
              <a:spcPct val="90000"/>
            </a:lnSpc>
            <a:spcBef>
              <a:spcPct val="0"/>
            </a:spcBef>
            <a:spcAft>
              <a:spcPct val="35000"/>
            </a:spcAft>
            <a:buNone/>
          </a:pPr>
          <a:r>
            <a:rPr lang="en-US" sz="2800" kern="1200"/>
            <a:t>Objectives of Online Modules</a:t>
          </a:r>
          <a:endParaRPr lang="en-CA" sz="2800" kern="1200"/>
        </a:p>
      </dsp:txBody>
      <dsp:txXfrm>
        <a:off x="330158" y="36029"/>
        <a:ext cx="4693497"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9674A-2BB6-45A5-B1A2-4A150FAFD1D6}">
      <dsp:nvSpPr>
        <dsp:cNvPr id="0" name=""/>
        <dsp:cNvSpPr/>
      </dsp:nvSpPr>
      <dsp:spPr>
        <a:xfrm>
          <a:off x="400175" y="0"/>
          <a:ext cx="5003740" cy="3181773"/>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266A2035-DEB5-4F3C-857A-8C4058D73143}">
      <dsp:nvSpPr>
        <dsp:cNvPr id="0" name=""/>
        <dsp:cNvSpPr/>
      </dsp:nvSpPr>
      <dsp:spPr>
        <a:xfrm>
          <a:off x="6323" y="954531"/>
          <a:ext cx="1894798" cy="1272709"/>
        </a:xfrm>
        <a:prstGeom prst="roundRect">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Academic Integrity</a:t>
          </a:r>
          <a:endParaRPr lang="en-CA" sz="2000" kern="1200"/>
        </a:p>
      </dsp:txBody>
      <dsp:txXfrm>
        <a:off x="68452" y="1016660"/>
        <a:ext cx="1770540" cy="1148451"/>
      </dsp:txXfrm>
    </dsp:sp>
    <dsp:sp modelId="{59E5D68D-E1C8-4647-947E-1AEE9C0CD0BF}">
      <dsp:nvSpPr>
        <dsp:cNvPr id="0" name=""/>
        <dsp:cNvSpPr/>
      </dsp:nvSpPr>
      <dsp:spPr>
        <a:xfrm>
          <a:off x="1995977" y="954531"/>
          <a:ext cx="1894798" cy="1272709"/>
        </a:xfrm>
        <a:prstGeom prst="roundRect">
          <a:avLst/>
        </a:prstGeom>
        <a:gradFill rotWithShape="0">
          <a:gsLst>
            <a:gs pos="0">
              <a:schemeClr val="accent5">
                <a:hueOff val="1063560"/>
                <a:satOff val="-11946"/>
                <a:lumOff val="-2549"/>
                <a:alphaOff val="0"/>
                <a:tint val="65000"/>
                <a:shade val="92000"/>
                <a:satMod val="130000"/>
              </a:schemeClr>
            </a:gs>
            <a:gs pos="45000">
              <a:schemeClr val="accent5">
                <a:hueOff val="1063560"/>
                <a:satOff val="-11946"/>
                <a:lumOff val="-2549"/>
                <a:alphaOff val="0"/>
                <a:tint val="60000"/>
                <a:shade val="99000"/>
                <a:satMod val="120000"/>
              </a:schemeClr>
            </a:gs>
            <a:gs pos="100000">
              <a:schemeClr val="accent5">
                <a:hueOff val="1063560"/>
                <a:satOff val="-11946"/>
                <a:lumOff val="-2549"/>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Managing Procrastination</a:t>
          </a:r>
          <a:endParaRPr lang="en-CA" sz="2000" kern="1200"/>
        </a:p>
      </dsp:txBody>
      <dsp:txXfrm>
        <a:off x="2058106" y="1016660"/>
        <a:ext cx="1770540" cy="1148451"/>
      </dsp:txXfrm>
    </dsp:sp>
    <dsp:sp modelId="{2B2E5F73-4745-457D-B384-7F2FC964F20D}">
      <dsp:nvSpPr>
        <dsp:cNvPr id="0" name=""/>
        <dsp:cNvSpPr/>
      </dsp:nvSpPr>
      <dsp:spPr>
        <a:xfrm>
          <a:off x="3985631" y="954531"/>
          <a:ext cx="1894798" cy="1272709"/>
        </a:xfrm>
        <a:prstGeom prst="roundRect">
          <a:avLst/>
        </a:prstGeom>
        <a:gradFill rotWithShape="0">
          <a:gsLst>
            <a:gs pos="0">
              <a:schemeClr val="accent5">
                <a:hueOff val="2127120"/>
                <a:satOff val="-23891"/>
                <a:lumOff val="-5098"/>
                <a:alphaOff val="0"/>
                <a:tint val="65000"/>
                <a:shade val="92000"/>
                <a:satMod val="130000"/>
              </a:schemeClr>
            </a:gs>
            <a:gs pos="45000">
              <a:schemeClr val="accent5">
                <a:hueOff val="2127120"/>
                <a:satOff val="-23891"/>
                <a:lumOff val="-5098"/>
                <a:alphaOff val="0"/>
                <a:tint val="60000"/>
                <a:shade val="99000"/>
                <a:satMod val="120000"/>
              </a:schemeClr>
            </a:gs>
            <a:gs pos="100000">
              <a:schemeClr val="accent5">
                <a:hueOff val="2127120"/>
                <a:satOff val="-23891"/>
                <a:lumOff val="-5098"/>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Working in groups</a:t>
          </a:r>
          <a:endParaRPr lang="en-CA" sz="2000" kern="1200"/>
        </a:p>
      </dsp:txBody>
      <dsp:txXfrm>
        <a:off x="4047760" y="1016660"/>
        <a:ext cx="1770540" cy="11484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C64BF-EB16-44B6-9BE0-860B9C5ED997}">
      <dsp:nvSpPr>
        <dsp:cNvPr id="0" name=""/>
        <dsp:cNvSpPr/>
      </dsp:nvSpPr>
      <dsp:spPr>
        <a:xfrm>
          <a:off x="0" y="11825"/>
          <a:ext cx="8289388" cy="1324219"/>
        </a:xfrm>
        <a:prstGeom prst="roundRect">
          <a:avLst>
            <a:gd name="adj" fmla="val 10000"/>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Formatting/Navigation</a:t>
          </a:r>
          <a:endParaRPr lang="en-CA" sz="2600" kern="1200"/>
        </a:p>
        <a:p>
          <a:pPr marL="228600" lvl="1" indent="-228600" algn="l" defTabSz="889000">
            <a:lnSpc>
              <a:spcPct val="90000"/>
            </a:lnSpc>
            <a:spcBef>
              <a:spcPct val="0"/>
            </a:spcBef>
            <a:spcAft>
              <a:spcPct val="15000"/>
            </a:spcAft>
            <a:buChar char="•"/>
          </a:pPr>
          <a:r>
            <a:rPr lang="en-US" sz="2000" kern="1200"/>
            <a:t>Difficult for screen readers</a:t>
          </a:r>
          <a:endParaRPr lang="en-CA" sz="2000" kern="1200"/>
        </a:p>
        <a:p>
          <a:pPr marL="228600" lvl="1" indent="-228600" algn="l" defTabSz="889000">
            <a:lnSpc>
              <a:spcPct val="90000"/>
            </a:lnSpc>
            <a:spcBef>
              <a:spcPct val="0"/>
            </a:spcBef>
            <a:spcAft>
              <a:spcPct val="15000"/>
            </a:spcAft>
            <a:buChar char="•"/>
          </a:pPr>
          <a:r>
            <a:rPr lang="en-US" sz="2000" kern="1200"/>
            <a:t>Text Heavy</a:t>
          </a:r>
          <a:endParaRPr lang="en-CA" sz="2000" kern="1200"/>
        </a:p>
      </dsp:txBody>
      <dsp:txXfrm>
        <a:off x="1790299" y="11825"/>
        <a:ext cx="6499088" cy="1324219"/>
      </dsp:txXfrm>
    </dsp:sp>
    <dsp:sp modelId="{86DDA28C-CEF1-42D7-8593-55FF7889A7A3}">
      <dsp:nvSpPr>
        <dsp:cNvPr id="0" name=""/>
        <dsp:cNvSpPr/>
      </dsp:nvSpPr>
      <dsp:spPr>
        <a:xfrm>
          <a:off x="132421" y="132421"/>
          <a:ext cx="1657877" cy="105937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5000" b="-25000"/>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E5A19B81-2747-4661-8DCA-0B62E12883A6}">
      <dsp:nvSpPr>
        <dsp:cNvPr id="0" name=""/>
        <dsp:cNvSpPr/>
      </dsp:nvSpPr>
      <dsp:spPr>
        <a:xfrm>
          <a:off x="0" y="1399488"/>
          <a:ext cx="8289388" cy="1324219"/>
        </a:xfrm>
        <a:prstGeom prst="roundRect">
          <a:avLst>
            <a:gd name="adj" fmla="val 10000"/>
          </a:avLst>
        </a:prstGeom>
        <a:gradFill rotWithShape="0">
          <a:gsLst>
            <a:gs pos="0">
              <a:schemeClr val="accent5">
                <a:hueOff val="1063560"/>
                <a:satOff val="-11946"/>
                <a:lumOff val="-2549"/>
                <a:alphaOff val="0"/>
                <a:tint val="65000"/>
                <a:shade val="92000"/>
                <a:satMod val="130000"/>
              </a:schemeClr>
            </a:gs>
            <a:gs pos="45000">
              <a:schemeClr val="accent5">
                <a:hueOff val="1063560"/>
                <a:satOff val="-11946"/>
                <a:lumOff val="-2549"/>
                <a:alphaOff val="0"/>
                <a:tint val="60000"/>
                <a:shade val="99000"/>
                <a:satMod val="120000"/>
              </a:schemeClr>
            </a:gs>
            <a:gs pos="100000">
              <a:schemeClr val="accent5">
                <a:hueOff val="1063560"/>
                <a:satOff val="-11946"/>
                <a:lumOff val="-2549"/>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Missing Tangible Tools</a:t>
          </a:r>
          <a:endParaRPr lang="en-CA" sz="2600" kern="1200"/>
        </a:p>
        <a:p>
          <a:pPr marL="228600" lvl="1" indent="-228600" algn="l" defTabSz="889000">
            <a:lnSpc>
              <a:spcPct val="90000"/>
            </a:lnSpc>
            <a:spcBef>
              <a:spcPct val="0"/>
            </a:spcBef>
            <a:spcAft>
              <a:spcPct val="15000"/>
            </a:spcAft>
            <a:buChar char="•"/>
          </a:pPr>
          <a:r>
            <a:rPr lang="en-US" sz="2000" kern="1200"/>
            <a:t>Assistive Technology Resources</a:t>
          </a:r>
          <a:endParaRPr lang="en-CA" sz="2000" kern="1200"/>
        </a:p>
        <a:p>
          <a:pPr marL="228600" lvl="1" indent="-228600" algn="l" defTabSz="889000">
            <a:lnSpc>
              <a:spcPct val="90000"/>
            </a:lnSpc>
            <a:spcBef>
              <a:spcPct val="0"/>
            </a:spcBef>
            <a:spcAft>
              <a:spcPct val="15000"/>
            </a:spcAft>
            <a:buChar char="•"/>
          </a:pPr>
          <a:r>
            <a:rPr lang="en-US" sz="2000" kern="1200"/>
            <a:t>Fillable Templates</a:t>
          </a:r>
          <a:endParaRPr lang="en-CA" sz="2000" kern="1200"/>
        </a:p>
      </dsp:txBody>
      <dsp:txXfrm>
        <a:off x="1790299" y="1399488"/>
        <a:ext cx="6499088" cy="1324219"/>
      </dsp:txXfrm>
    </dsp:sp>
    <dsp:sp modelId="{DDDFE275-2A43-4BCA-8018-F24CD6DF4902}">
      <dsp:nvSpPr>
        <dsp:cNvPr id="0" name=""/>
        <dsp:cNvSpPr/>
      </dsp:nvSpPr>
      <dsp:spPr>
        <a:xfrm>
          <a:off x="132421" y="1589063"/>
          <a:ext cx="1657877" cy="105937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5000" b="-25000"/>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F74B4BB8-8871-4284-A075-455B1288AC63}">
      <dsp:nvSpPr>
        <dsp:cNvPr id="0" name=""/>
        <dsp:cNvSpPr/>
      </dsp:nvSpPr>
      <dsp:spPr>
        <a:xfrm>
          <a:off x="0" y="2913282"/>
          <a:ext cx="8289388" cy="1324219"/>
        </a:xfrm>
        <a:prstGeom prst="roundRect">
          <a:avLst>
            <a:gd name="adj" fmla="val 10000"/>
          </a:avLst>
        </a:prstGeom>
        <a:gradFill rotWithShape="0">
          <a:gsLst>
            <a:gs pos="0">
              <a:schemeClr val="accent5">
                <a:hueOff val="2127120"/>
                <a:satOff val="-23891"/>
                <a:lumOff val="-5098"/>
                <a:alphaOff val="0"/>
                <a:tint val="65000"/>
                <a:shade val="92000"/>
                <a:satMod val="130000"/>
              </a:schemeClr>
            </a:gs>
            <a:gs pos="45000">
              <a:schemeClr val="accent5">
                <a:hueOff val="2127120"/>
                <a:satOff val="-23891"/>
                <a:lumOff val="-5098"/>
                <a:alphaOff val="0"/>
                <a:tint val="60000"/>
                <a:shade val="99000"/>
                <a:satMod val="120000"/>
              </a:schemeClr>
            </a:gs>
            <a:gs pos="100000">
              <a:schemeClr val="accent5">
                <a:hueOff val="2127120"/>
                <a:satOff val="-23891"/>
                <a:lumOff val="-5098"/>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Generic and Broad</a:t>
          </a:r>
          <a:endParaRPr lang="en-CA" sz="2600" kern="1200"/>
        </a:p>
        <a:p>
          <a:pPr marL="228600" lvl="1" indent="-228600" algn="l" defTabSz="889000">
            <a:lnSpc>
              <a:spcPct val="90000"/>
            </a:lnSpc>
            <a:spcBef>
              <a:spcPct val="0"/>
            </a:spcBef>
            <a:spcAft>
              <a:spcPct val="15000"/>
            </a:spcAft>
            <a:buChar char="•"/>
          </a:pPr>
          <a:r>
            <a:rPr lang="en-US" sz="2000" kern="1200"/>
            <a:t>Often too long (in time and content)</a:t>
          </a:r>
          <a:endParaRPr lang="en-CA" sz="2000" kern="1200"/>
        </a:p>
        <a:p>
          <a:pPr marL="228600" lvl="1" indent="-228600" algn="l" defTabSz="889000">
            <a:lnSpc>
              <a:spcPct val="90000"/>
            </a:lnSpc>
            <a:spcBef>
              <a:spcPct val="0"/>
            </a:spcBef>
            <a:spcAft>
              <a:spcPct val="15000"/>
            </a:spcAft>
            <a:buChar char="•"/>
          </a:pPr>
          <a:r>
            <a:rPr lang="en-US" sz="2000" kern="1200"/>
            <a:t>Doesn’t consider variance of learners</a:t>
          </a:r>
          <a:endParaRPr lang="en-CA" sz="2000" kern="1200"/>
        </a:p>
      </dsp:txBody>
      <dsp:txXfrm>
        <a:off x="1790299" y="2913282"/>
        <a:ext cx="6499088" cy="1324219"/>
      </dsp:txXfrm>
    </dsp:sp>
    <dsp:sp modelId="{4D40B944-CDB6-4577-8EDA-C5ADD765CBFC}">
      <dsp:nvSpPr>
        <dsp:cNvPr id="0" name=""/>
        <dsp:cNvSpPr/>
      </dsp:nvSpPr>
      <dsp:spPr>
        <a:xfrm>
          <a:off x="132421" y="3045704"/>
          <a:ext cx="1657877" cy="1059375"/>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5000" b="-25000"/>
          </a:stretch>
        </a:blip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5D901-CC00-45AA-9C9E-541DE2A9B496}">
      <dsp:nvSpPr>
        <dsp:cNvPr id="0" name=""/>
        <dsp:cNvSpPr/>
      </dsp:nvSpPr>
      <dsp:spPr>
        <a:xfrm>
          <a:off x="2438335" y="1018"/>
          <a:ext cx="1361568" cy="1361568"/>
        </a:xfrm>
        <a:prstGeom prst="ellipse">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Recognize</a:t>
          </a:r>
          <a:endParaRPr lang="en-CA" sz="1700" kern="1200"/>
        </a:p>
      </dsp:txBody>
      <dsp:txXfrm>
        <a:off x="2637732" y="200415"/>
        <a:ext cx="962774" cy="962774"/>
      </dsp:txXfrm>
    </dsp:sp>
    <dsp:sp modelId="{5CBC2ED2-0E2F-45AA-A62E-6036ACBD4C75}">
      <dsp:nvSpPr>
        <dsp:cNvPr id="0" name=""/>
        <dsp:cNvSpPr/>
      </dsp:nvSpPr>
      <dsp:spPr>
        <a:xfrm rot="2700000">
          <a:off x="3653853" y="1168137"/>
          <a:ext cx="362731" cy="459529"/>
        </a:xfrm>
        <a:prstGeom prst="rightArrow">
          <a:avLst>
            <a:gd name="adj1" fmla="val 60000"/>
            <a:gd name="adj2" fmla="val 50000"/>
          </a:avLst>
        </a:prstGeom>
        <a:gradFill rotWithShape="0">
          <a:gsLst>
            <a:gs pos="0">
              <a:schemeClr val="accent5">
                <a:hueOff val="0"/>
                <a:satOff val="0"/>
                <a:lumOff val="0"/>
                <a:alphaOff val="0"/>
                <a:tint val="65000"/>
                <a:shade val="92000"/>
                <a:satMod val="130000"/>
              </a:schemeClr>
            </a:gs>
            <a:gs pos="45000">
              <a:schemeClr val="accent5">
                <a:hueOff val="0"/>
                <a:satOff val="0"/>
                <a:lumOff val="0"/>
                <a:alphaOff val="0"/>
                <a:tint val="60000"/>
                <a:shade val="99000"/>
                <a:satMod val="120000"/>
              </a:schemeClr>
            </a:gs>
            <a:gs pos="100000">
              <a:schemeClr val="accent5">
                <a:hueOff val="0"/>
                <a:satOff val="0"/>
                <a:lumOff val="0"/>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CA" sz="1700" kern="1200"/>
        </a:p>
      </dsp:txBody>
      <dsp:txXfrm>
        <a:off x="3669789" y="1221570"/>
        <a:ext cx="253912" cy="275717"/>
      </dsp:txXfrm>
    </dsp:sp>
    <dsp:sp modelId="{ADD777DC-81CF-4ED1-8D66-FBBBB7D27157}">
      <dsp:nvSpPr>
        <dsp:cNvPr id="0" name=""/>
        <dsp:cNvSpPr/>
      </dsp:nvSpPr>
      <dsp:spPr>
        <a:xfrm>
          <a:off x="3885053" y="1447736"/>
          <a:ext cx="1361568" cy="1361568"/>
        </a:xfrm>
        <a:prstGeom prst="ellipse">
          <a:avLst/>
        </a:prstGeom>
        <a:gradFill rotWithShape="0">
          <a:gsLst>
            <a:gs pos="0">
              <a:schemeClr val="accent5">
                <a:hueOff val="709040"/>
                <a:satOff val="-7964"/>
                <a:lumOff val="-1699"/>
                <a:alphaOff val="0"/>
                <a:tint val="65000"/>
                <a:shade val="92000"/>
                <a:satMod val="130000"/>
              </a:schemeClr>
            </a:gs>
            <a:gs pos="45000">
              <a:schemeClr val="accent5">
                <a:hueOff val="709040"/>
                <a:satOff val="-7964"/>
                <a:lumOff val="-1699"/>
                <a:alphaOff val="0"/>
                <a:tint val="60000"/>
                <a:shade val="99000"/>
                <a:satMod val="120000"/>
              </a:schemeClr>
            </a:gs>
            <a:gs pos="100000">
              <a:schemeClr val="accent5">
                <a:hueOff val="709040"/>
                <a:satOff val="-7964"/>
                <a:lumOff val="-1699"/>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Action</a:t>
          </a:r>
          <a:endParaRPr lang="en-CA" sz="1700" kern="1200"/>
        </a:p>
      </dsp:txBody>
      <dsp:txXfrm>
        <a:off x="4084450" y="1647133"/>
        <a:ext cx="962774" cy="962774"/>
      </dsp:txXfrm>
    </dsp:sp>
    <dsp:sp modelId="{2990A9A0-1655-4BF8-818E-A446BFC675F9}">
      <dsp:nvSpPr>
        <dsp:cNvPr id="0" name=""/>
        <dsp:cNvSpPr/>
      </dsp:nvSpPr>
      <dsp:spPr>
        <a:xfrm rot="8100000">
          <a:off x="3668371" y="2614855"/>
          <a:ext cx="362731" cy="459529"/>
        </a:xfrm>
        <a:prstGeom prst="rightArrow">
          <a:avLst>
            <a:gd name="adj1" fmla="val 60000"/>
            <a:gd name="adj2" fmla="val 50000"/>
          </a:avLst>
        </a:prstGeom>
        <a:gradFill rotWithShape="0">
          <a:gsLst>
            <a:gs pos="0">
              <a:schemeClr val="accent5">
                <a:hueOff val="709040"/>
                <a:satOff val="-7964"/>
                <a:lumOff val="-1699"/>
                <a:alphaOff val="0"/>
                <a:tint val="65000"/>
                <a:shade val="92000"/>
                <a:satMod val="130000"/>
              </a:schemeClr>
            </a:gs>
            <a:gs pos="45000">
              <a:schemeClr val="accent5">
                <a:hueOff val="709040"/>
                <a:satOff val="-7964"/>
                <a:lumOff val="-1699"/>
                <a:alphaOff val="0"/>
                <a:tint val="60000"/>
                <a:shade val="99000"/>
                <a:satMod val="120000"/>
              </a:schemeClr>
            </a:gs>
            <a:gs pos="100000">
              <a:schemeClr val="accent5">
                <a:hueOff val="709040"/>
                <a:satOff val="-7964"/>
                <a:lumOff val="-1699"/>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CA" sz="1700" kern="1200"/>
        </a:p>
      </dsp:txBody>
      <dsp:txXfrm rot="10800000">
        <a:off x="3761254" y="2668288"/>
        <a:ext cx="253912" cy="275717"/>
      </dsp:txXfrm>
    </dsp:sp>
    <dsp:sp modelId="{6F681191-1A36-4165-AC8B-6AB4F5CAD653}">
      <dsp:nvSpPr>
        <dsp:cNvPr id="0" name=""/>
        <dsp:cNvSpPr/>
      </dsp:nvSpPr>
      <dsp:spPr>
        <a:xfrm>
          <a:off x="2438335" y="2894454"/>
          <a:ext cx="1361568" cy="1361568"/>
        </a:xfrm>
        <a:prstGeom prst="ellipse">
          <a:avLst/>
        </a:prstGeom>
        <a:gradFill rotWithShape="0">
          <a:gsLst>
            <a:gs pos="0">
              <a:schemeClr val="accent5">
                <a:hueOff val="1418080"/>
                <a:satOff val="-15927"/>
                <a:lumOff val="-3399"/>
                <a:alphaOff val="0"/>
                <a:tint val="65000"/>
                <a:shade val="92000"/>
                <a:satMod val="130000"/>
              </a:schemeClr>
            </a:gs>
            <a:gs pos="45000">
              <a:schemeClr val="accent5">
                <a:hueOff val="1418080"/>
                <a:satOff val="-15927"/>
                <a:lumOff val="-3399"/>
                <a:alphaOff val="0"/>
                <a:tint val="60000"/>
                <a:shade val="99000"/>
                <a:satMod val="120000"/>
              </a:schemeClr>
            </a:gs>
            <a:gs pos="100000">
              <a:schemeClr val="accent5">
                <a:hueOff val="1418080"/>
                <a:satOff val="-15927"/>
                <a:lumOff val="-3399"/>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Reflect</a:t>
          </a:r>
          <a:endParaRPr lang="en-CA" sz="1700" kern="1200"/>
        </a:p>
      </dsp:txBody>
      <dsp:txXfrm>
        <a:off x="2637732" y="3093851"/>
        <a:ext cx="962774" cy="962774"/>
      </dsp:txXfrm>
    </dsp:sp>
    <dsp:sp modelId="{87B86D0B-4258-41B9-82E8-58BBD3DC6731}">
      <dsp:nvSpPr>
        <dsp:cNvPr id="0" name=""/>
        <dsp:cNvSpPr/>
      </dsp:nvSpPr>
      <dsp:spPr>
        <a:xfrm rot="13500000">
          <a:off x="2221653" y="2629373"/>
          <a:ext cx="362731" cy="459529"/>
        </a:xfrm>
        <a:prstGeom prst="rightArrow">
          <a:avLst>
            <a:gd name="adj1" fmla="val 60000"/>
            <a:gd name="adj2" fmla="val 50000"/>
          </a:avLst>
        </a:prstGeom>
        <a:gradFill rotWithShape="0">
          <a:gsLst>
            <a:gs pos="0">
              <a:schemeClr val="accent5">
                <a:hueOff val="1418080"/>
                <a:satOff val="-15927"/>
                <a:lumOff val="-3399"/>
                <a:alphaOff val="0"/>
                <a:tint val="65000"/>
                <a:shade val="92000"/>
                <a:satMod val="130000"/>
              </a:schemeClr>
            </a:gs>
            <a:gs pos="45000">
              <a:schemeClr val="accent5">
                <a:hueOff val="1418080"/>
                <a:satOff val="-15927"/>
                <a:lumOff val="-3399"/>
                <a:alphaOff val="0"/>
                <a:tint val="60000"/>
                <a:shade val="99000"/>
                <a:satMod val="120000"/>
              </a:schemeClr>
            </a:gs>
            <a:gs pos="100000">
              <a:schemeClr val="accent5">
                <a:hueOff val="1418080"/>
                <a:satOff val="-15927"/>
                <a:lumOff val="-3399"/>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CA" sz="1700" kern="1200"/>
        </a:p>
      </dsp:txBody>
      <dsp:txXfrm rot="10800000">
        <a:off x="2314536" y="2759752"/>
        <a:ext cx="253912" cy="275717"/>
      </dsp:txXfrm>
    </dsp:sp>
    <dsp:sp modelId="{1D51D618-0B00-43DE-8190-CC4EF9966F4C}">
      <dsp:nvSpPr>
        <dsp:cNvPr id="0" name=""/>
        <dsp:cNvSpPr/>
      </dsp:nvSpPr>
      <dsp:spPr>
        <a:xfrm>
          <a:off x="991617" y="1447736"/>
          <a:ext cx="1361568" cy="1361568"/>
        </a:xfrm>
        <a:prstGeom prst="ellipse">
          <a:avLst/>
        </a:prstGeom>
        <a:gradFill rotWithShape="0">
          <a:gsLst>
            <a:gs pos="0">
              <a:schemeClr val="accent5">
                <a:hueOff val="2127120"/>
                <a:satOff val="-23891"/>
                <a:lumOff val="-5098"/>
                <a:alphaOff val="0"/>
                <a:tint val="65000"/>
                <a:shade val="92000"/>
                <a:satMod val="130000"/>
              </a:schemeClr>
            </a:gs>
            <a:gs pos="45000">
              <a:schemeClr val="accent5">
                <a:hueOff val="2127120"/>
                <a:satOff val="-23891"/>
                <a:lumOff val="-5098"/>
                <a:alphaOff val="0"/>
                <a:tint val="60000"/>
                <a:shade val="99000"/>
                <a:satMod val="120000"/>
              </a:schemeClr>
            </a:gs>
            <a:gs pos="100000">
              <a:schemeClr val="accent5">
                <a:hueOff val="2127120"/>
                <a:satOff val="-23891"/>
                <a:lumOff val="-5098"/>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Adjust (if needed)</a:t>
          </a:r>
          <a:endParaRPr lang="en-CA" sz="1700" kern="1200"/>
        </a:p>
      </dsp:txBody>
      <dsp:txXfrm>
        <a:off x="1191014" y="1647133"/>
        <a:ext cx="962774" cy="962774"/>
      </dsp:txXfrm>
    </dsp:sp>
    <dsp:sp modelId="{C344D1F1-029B-4B08-97E2-B6CDF3B52562}">
      <dsp:nvSpPr>
        <dsp:cNvPr id="0" name=""/>
        <dsp:cNvSpPr/>
      </dsp:nvSpPr>
      <dsp:spPr>
        <a:xfrm rot="18900000">
          <a:off x="2207135" y="1182655"/>
          <a:ext cx="362731" cy="459529"/>
        </a:xfrm>
        <a:prstGeom prst="rightArrow">
          <a:avLst>
            <a:gd name="adj1" fmla="val 60000"/>
            <a:gd name="adj2" fmla="val 50000"/>
          </a:avLst>
        </a:prstGeom>
        <a:gradFill rotWithShape="0">
          <a:gsLst>
            <a:gs pos="0">
              <a:schemeClr val="accent5">
                <a:hueOff val="2127120"/>
                <a:satOff val="-23891"/>
                <a:lumOff val="-5098"/>
                <a:alphaOff val="0"/>
                <a:tint val="65000"/>
                <a:shade val="92000"/>
                <a:satMod val="130000"/>
              </a:schemeClr>
            </a:gs>
            <a:gs pos="45000">
              <a:schemeClr val="accent5">
                <a:hueOff val="2127120"/>
                <a:satOff val="-23891"/>
                <a:lumOff val="-5098"/>
                <a:alphaOff val="0"/>
                <a:tint val="60000"/>
                <a:shade val="99000"/>
                <a:satMod val="120000"/>
              </a:schemeClr>
            </a:gs>
            <a:gs pos="100000">
              <a:schemeClr val="accent5">
                <a:hueOff val="2127120"/>
                <a:satOff val="-23891"/>
                <a:lumOff val="-5098"/>
                <a:alphaOff val="0"/>
                <a:tint val="55000"/>
                <a:satMod val="14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CA" sz="1700" kern="1200"/>
        </a:p>
      </dsp:txBody>
      <dsp:txXfrm>
        <a:off x="2223071" y="1313034"/>
        <a:ext cx="253912" cy="2757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6E4BB-EA6A-441B-87E6-78E5C3B3764F}">
      <dsp:nvSpPr>
        <dsp:cNvPr id="0" name=""/>
        <dsp:cNvSpPr/>
      </dsp:nvSpPr>
      <dsp:spPr>
        <a:xfrm>
          <a:off x="0" y="207344"/>
          <a:ext cx="3254374" cy="195262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Calibri Light" panose="020F0302020204030204"/>
            </a:rPr>
            <a:t>Attention/concentration</a:t>
          </a:r>
          <a:endParaRPr lang="en-US" sz="2400" kern="1200"/>
        </a:p>
      </dsp:txBody>
      <dsp:txXfrm>
        <a:off x="0" y="207344"/>
        <a:ext cx="3254374" cy="1952624"/>
      </dsp:txXfrm>
    </dsp:sp>
    <dsp:sp modelId="{A9DF7199-98E7-41D4-88F3-C32EAB76B405}">
      <dsp:nvSpPr>
        <dsp:cNvPr id="0" name=""/>
        <dsp:cNvSpPr/>
      </dsp:nvSpPr>
      <dsp:spPr>
        <a:xfrm>
          <a:off x="3579812" y="207344"/>
          <a:ext cx="3254374" cy="195262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Calibri Light" panose="020F0302020204030204"/>
            </a:rPr>
            <a:t>Executive functioning</a:t>
          </a:r>
          <a:endParaRPr lang="en-US" sz="2400" kern="1200"/>
        </a:p>
      </dsp:txBody>
      <dsp:txXfrm>
        <a:off x="3579812" y="207344"/>
        <a:ext cx="3254374" cy="1952624"/>
      </dsp:txXfrm>
    </dsp:sp>
    <dsp:sp modelId="{ED400140-2059-412F-8739-5319003ADC18}">
      <dsp:nvSpPr>
        <dsp:cNvPr id="0" name=""/>
        <dsp:cNvSpPr/>
      </dsp:nvSpPr>
      <dsp:spPr>
        <a:xfrm>
          <a:off x="7159624" y="207344"/>
          <a:ext cx="3254374" cy="195262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Calibri Light" panose="020F0302020204030204"/>
            </a:rPr>
            <a:t>Reading disabilities</a:t>
          </a:r>
          <a:endParaRPr lang="en-US" sz="2400" kern="1200"/>
        </a:p>
      </dsp:txBody>
      <dsp:txXfrm>
        <a:off x="7159624" y="207344"/>
        <a:ext cx="3254374" cy="1952624"/>
      </dsp:txXfrm>
    </dsp:sp>
    <dsp:sp modelId="{033A9AA3-4138-4A5D-8D20-8C4B965433BE}">
      <dsp:nvSpPr>
        <dsp:cNvPr id="0" name=""/>
        <dsp:cNvSpPr/>
      </dsp:nvSpPr>
      <dsp:spPr>
        <a:xfrm>
          <a:off x="0" y="2485407"/>
          <a:ext cx="3254374" cy="195262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Calibri Light" panose="020F0302020204030204"/>
            </a:rPr>
            <a:t>Memory and processing</a:t>
          </a:r>
        </a:p>
      </dsp:txBody>
      <dsp:txXfrm>
        <a:off x="0" y="2485407"/>
        <a:ext cx="3254374" cy="1952624"/>
      </dsp:txXfrm>
    </dsp:sp>
    <dsp:sp modelId="{6DA74864-964D-4548-A2C8-34FF75F1F658}">
      <dsp:nvSpPr>
        <dsp:cNvPr id="0" name=""/>
        <dsp:cNvSpPr/>
      </dsp:nvSpPr>
      <dsp:spPr>
        <a:xfrm>
          <a:off x="3579812" y="2485407"/>
          <a:ext cx="3254374" cy="195262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Calibri Light" panose="020F0302020204030204"/>
            </a:rPr>
            <a:t>Mental health</a:t>
          </a:r>
          <a:endParaRPr lang="en-US" sz="2400" kern="1200"/>
        </a:p>
      </dsp:txBody>
      <dsp:txXfrm>
        <a:off x="3579812" y="2485407"/>
        <a:ext cx="3254374" cy="1952624"/>
      </dsp:txXfrm>
    </dsp:sp>
    <dsp:sp modelId="{A6ED1BE2-02DA-4698-8D6B-89A695107019}">
      <dsp:nvSpPr>
        <dsp:cNvPr id="0" name=""/>
        <dsp:cNvSpPr/>
      </dsp:nvSpPr>
      <dsp:spPr>
        <a:xfrm>
          <a:off x="7159624" y="2485407"/>
          <a:ext cx="3254374" cy="195262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Calibri Light" panose="020F0302020204030204"/>
            </a:rPr>
            <a:t>Motor/physical</a:t>
          </a:r>
        </a:p>
      </dsp:txBody>
      <dsp:txXfrm>
        <a:off x="7159624" y="2485407"/>
        <a:ext cx="3254374" cy="19526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B02163-2E69-47C7-8FE2-032DBFAC4E0B}">
      <dsp:nvSpPr>
        <dsp:cNvPr id="0" name=""/>
        <dsp:cNvSpPr/>
      </dsp:nvSpPr>
      <dsp:spPr>
        <a:xfrm>
          <a:off x="0" y="207344"/>
          <a:ext cx="3254374" cy="195262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latin typeface="Calibri Light" panose="020F0302020204030204"/>
            </a:rPr>
            <a:t>Time perception</a:t>
          </a:r>
          <a:br>
            <a:rPr lang="en-US" sz="2900" kern="1200">
              <a:latin typeface="Calibri Light" panose="020F0302020204030204"/>
            </a:rPr>
          </a:br>
          <a:r>
            <a:rPr lang="en-US" sz="2900" kern="1200">
              <a:latin typeface="Calibri Light" panose="020F0302020204030204"/>
            </a:rPr>
            <a:t>attention</a:t>
          </a:r>
          <a:br>
            <a:rPr lang="en-US" sz="2900" kern="1200">
              <a:latin typeface="Calibri Light" panose="020F0302020204030204"/>
            </a:rPr>
          </a:br>
          <a:r>
            <a:rPr lang="en-US" sz="2900" kern="1200">
              <a:latin typeface="Calibri Light" panose="020F0302020204030204"/>
            </a:rPr>
            <a:t>concentration</a:t>
          </a:r>
        </a:p>
      </dsp:txBody>
      <dsp:txXfrm>
        <a:off x="0" y="207344"/>
        <a:ext cx="3254374" cy="1952624"/>
      </dsp:txXfrm>
    </dsp:sp>
    <dsp:sp modelId="{8BF6DF7F-2478-4C44-8CC6-E6B843D7FACC}">
      <dsp:nvSpPr>
        <dsp:cNvPr id="0" name=""/>
        <dsp:cNvSpPr/>
      </dsp:nvSpPr>
      <dsp:spPr>
        <a:xfrm>
          <a:off x="3579812" y="207344"/>
          <a:ext cx="3254374" cy="195262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latin typeface="Calibri Light" panose="020F0302020204030204"/>
            </a:rPr>
            <a:t>Executive functioning</a:t>
          </a:r>
          <a:endParaRPr lang="en-US" sz="2900" kern="1200"/>
        </a:p>
      </dsp:txBody>
      <dsp:txXfrm>
        <a:off x="3579812" y="207344"/>
        <a:ext cx="3254374" cy="1952624"/>
      </dsp:txXfrm>
    </dsp:sp>
    <dsp:sp modelId="{3F1170C6-092C-42F4-B2B6-87965624D7EC}">
      <dsp:nvSpPr>
        <dsp:cNvPr id="0" name=""/>
        <dsp:cNvSpPr/>
      </dsp:nvSpPr>
      <dsp:spPr>
        <a:xfrm>
          <a:off x="7159624" y="207344"/>
          <a:ext cx="3254374" cy="195262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latin typeface="Calibri Light" panose="020F0302020204030204"/>
            </a:rPr>
            <a:t>Reading and writing disabilities</a:t>
          </a:r>
          <a:endParaRPr lang="en-US" sz="2900" kern="1200"/>
        </a:p>
      </dsp:txBody>
      <dsp:txXfrm>
        <a:off x="7159624" y="207344"/>
        <a:ext cx="3254374" cy="1952624"/>
      </dsp:txXfrm>
    </dsp:sp>
    <dsp:sp modelId="{622D5EEA-BA24-497D-A150-3018BD1385D2}">
      <dsp:nvSpPr>
        <dsp:cNvPr id="0" name=""/>
        <dsp:cNvSpPr/>
      </dsp:nvSpPr>
      <dsp:spPr>
        <a:xfrm>
          <a:off x="0" y="2485407"/>
          <a:ext cx="3254374" cy="195262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latin typeface="Calibri Light" panose="020F0302020204030204"/>
            </a:rPr>
            <a:t>Memory and processing</a:t>
          </a:r>
          <a:endParaRPr lang="en-US" sz="2900" kern="1200"/>
        </a:p>
      </dsp:txBody>
      <dsp:txXfrm>
        <a:off x="0" y="2485407"/>
        <a:ext cx="3254374" cy="1952624"/>
      </dsp:txXfrm>
    </dsp:sp>
    <dsp:sp modelId="{CAF3B710-6408-49B2-9F40-58EE14545C8A}">
      <dsp:nvSpPr>
        <dsp:cNvPr id="0" name=""/>
        <dsp:cNvSpPr/>
      </dsp:nvSpPr>
      <dsp:spPr>
        <a:xfrm>
          <a:off x="3579812" y="2485407"/>
          <a:ext cx="3254374" cy="195262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latin typeface="Calibri Light" panose="020F0302020204030204"/>
            </a:rPr>
            <a:t>Mental health</a:t>
          </a:r>
          <a:endParaRPr lang="en-US" sz="2900" kern="1200"/>
        </a:p>
      </dsp:txBody>
      <dsp:txXfrm>
        <a:off x="3579812" y="2485407"/>
        <a:ext cx="3254374" cy="1952624"/>
      </dsp:txXfrm>
    </dsp:sp>
    <dsp:sp modelId="{1F37FE89-DA90-48BC-89F4-D333F467E5E5}">
      <dsp:nvSpPr>
        <dsp:cNvPr id="0" name=""/>
        <dsp:cNvSpPr/>
      </dsp:nvSpPr>
      <dsp:spPr>
        <a:xfrm>
          <a:off x="7159624" y="2485407"/>
          <a:ext cx="3254374" cy="195262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latin typeface="Calibri Light" panose="020F0302020204030204"/>
            </a:rPr>
            <a:t>Motor/physical</a:t>
          </a:r>
          <a:br>
            <a:rPr lang="en-US" sz="2900" kern="1200">
              <a:latin typeface="Calibri Light" panose="020F0302020204030204"/>
            </a:rPr>
          </a:br>
          <a:r>
            <a:rPr lang="en-US" sz="2900" kern="1200">
              <a:latin typeface="Calibri Light" panose="020F0302020204030204"/>
            </a:rPr>
            <a:t>medical/medication</a:t>
          </a:r>
        </a:p>
      </dsp:txBody>
      <dsp:txXfrm>
        <a:off x="7159624" y="2485407"/>
        <a:ext cx="3254374" cy="195262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6CE474-6727-4EFE-A85D-19C026911D9F}" type="datetimeFigureOut">
              <a:rPr lang="en-CA" smtClean="0"/>
              <a:t>2021-05-17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DFE6B-9037-401C-AB83-15A7F600885A}" type="slidenum">
              <a:rPr lang="en-CA" smtClean="0"/>
              <a:t>‹#›</a:t>
            </a:fld>
            <a:endParaRPr lang="en-CA"/>
          </a:p>
        </p:txBody>
      </p:sp>
    </p:spTree>
    <p:extLst>
      <p:ext uri="{BB962C8B-B14F-4D97-AF65-F5344CB8AC3E}">
        <p14:creationId xmlns:p14="http://schemas.microsoft.com/office/powerpoint/2010/main" val="2827518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arleton.ca/csa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udloncampus.cast.org/page/teach_executiv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30-45</a:t>
            </a:r>
            <a:r>
              <a:rPr lang="en-US" baseline="0" dirty="0"/>
              <a:t> minute presentation</a:t>
            </a:r>
          </a:p>
          <a:p>
            <a:r>
              <a:rPr lang="en-US" baseline="0" dirty="0"/>
              <a:t>Please feel free to set to speaker view</a:t>
            </a:r>
            <a:endParaRPr lang="en-CA" dirty="0"/>
          </a:p>
        </p:txBody>
      </p:sp>
      <p:sp>
        <p:nvSpPr>
          <p:cNvPr id="4" name="Slide Number Placeholder 3"/>
          <p:cNvSpPr>
            <a:spLocks noGrp="1"/>
          </p:cNvSpPr>
          <p:nvPr>
            <p:ph type="sldNum" sz="quarter" idx="10"/>
          </p:nvPr>
        </p:nvSpPr>
        <p:spPr/>
        <p:txBody>
          <a:bodyPr/>
          <a:lstStyle/>
          <a:p>
            <a:fld id="{B799C556-DFD3-4F8F-86CD-B3304D530DC5}" type="slidenum">
              <a:rPr lang="en-CA" smtClean="0"/>
              <a:t>1</a:t>
            </a:fld>
            <a:endParaRPr lang="en-CA"/>
          </a:p>
        </p:txBody>
      </p:sp>
    </p:spTree>
    <p:extLst>
      <p:ext uri="{BB962C8B-B14F-4D97-AF65-F5344CB8AC3E}">
        <p14:creationId xmlns:p14="http://schemas.microsoft.com/office/powerpoint/2010/main" val="3977408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3600" dirty="0"/>
              <a:t>Amanda</a:t>
            </a:r>
            <a:endParaRPr lang="en-US" sz="3500" dirty="0"/>
          </a:p>
          <a:p>
            <a:pPr lvl="0" rtl="0"/>
            <a:r>
              <a:rPr lang="en-US" sz="3500" dirty="0"/>
              <a:t>Metacognition </a:t>
            </a:r>
            <a:r>
              <a:rPr lang="en-US" sz="2700" dirty="0"/>
              <a:t>the ability to reflect critically on learning processes and experiences in order to inform future progress </a:t>
            </a:r>
            <a:r>
              <a:rPr lang="en-US" sz="1600" dirty="0"/>
              <a:t>(Owen &amp; Vista, 2017)</a:t>
            </a:r>
          </a:p>
          <a:p>
            <a:endParaRPr lang="en-US" dirty="0"/>
          </a:p>
          <a:p>
            <a:pPr marL="0" indent="0">
              <a:buNone/>
            </a:pPr>
            <a:r>
              <a:rPr lang="en-US" dirty="0"/>
              <a:t>Self-determination Theory</a:t>
            </a:r>
          </a:p>
          <a:p>
            <a:pPr marL="0" indent="0">
              <a:buNone/>
            </a:pPr>
            <a:r>
              <a:rPr lang="en-CA" dirty="0"/>
              <a:t>Growth Mindset</a:t>
            </a:r>
          </a:p>
          <a:p>
            <a:pPr marL="0" indent="0">
              <a:buNone/>
            </a:pPr>
            <a:r>
              <a:rPr lang="en-CA" dirty="0"/>
              <a:t>Strength Based Approach</a:t>
            </a:r>
          </a:p>
          <a:p>
            <a:endParaRPr lang="en-US" dirty="0"/>
          </a:p>
          <a:p>
            <a:pPr lvl="1"/>
            <a:r>
              <a:rPr lang="en-CA" b="1" dirty="0">
                <a:latin typeface="Times New Roman" panose="02020603050405020304" pitchFamily="18" charset="0"/>
              </a:rPr>
              <a:t>Specific points about metacognitive tips</a:t>
            </a:r>
          </a:p>
          <a:p>
            <a:pPr lvl="1"/>
            <a:r>
              <a:rPr lang="en-CA" b="1" dirty="0">
                <a:latin typeface="Times New Roman" panose="02020603050405020304" pitchFamily="18" charset="0"/>
              </a:rPr>
              <a:t>Reflection tools</a:t>
            </a:r>
          </a:p>
          <a:p>
            <a:pPr lvl="2"/>
            <a:r>
              <a:rPr lang="en-CA" b="1" dirty="0">
                <a:latin typeface="Times New Roman" panose="02020603050405020304" pitchFamily="18" charset="0"/>
              </a:rPr>
              <a:t>Responding to responses</a:t>
            </a:r>
          </a:p>
          <a:p>
            <a:pPr lvl="2"/>
            <a:r>
              <a:rPr lang="en-CA" dirty="0">
                <a:latin typeface="Times New Roman" panose="02020603050405020304" pitchFamily="18" charset="0"/>
              </a:rPr>
              <a:t>-Info for LS</a:t>
            </a:r>
            <a:br>
              <a:rPr lang="en-CA" dirty="0">
                <a:latin typeface="Times New Roman" panose="02020603050405020304" pitchFamily="18" charset="0"/>
              </a:rPr>
            </a:br>
            <a:r>
              <a:rPr lang="en-CA" dirty="0">
                <a:latin typeface="Times New Roman" panose="02020603050405020304" pitchFamily="18" charset="0"/>
              </a:rPr>
              <a:t>-Engaging for students</a:t>
            </a:r>
          </a:p>
          <a:p>
            <a:endParaRPr lang="en-US" dirty="0"/>
          </a:p>
          <a:p>
            <a:pPr marL="171450" indent="-171450">
              <a:buFontTx/>
              <a:buChar char="-"/>
            </a:pPr>
            <a:r>
              <a:rPr lang="en-US" dirty="0"/>
              <a:t>When it comes to disabilities that affect executive functioning disabilities (i.e. ADHD, mental health disabilities, ASD, etc. ) not only is it important to understand how you think/learn, but it’s also as important to then understand how to identify the tools that best help you to regulate the tools/time it will take to learn/understand. </a:t>
            </a:r>
          </a:p>
          <a:p>
            <a:pPr marL="171450" indent="-171450">
              <a:buFontTx/>
              <a:buChar char="-"/>
            </a:pPr>
            <a:r>
              <a:rPr lang="en-CA" dirty="0"/>
              <a:t>MAESD’s Guiding Principles for Experiential Learning: 1 = supported/linked to workplace, 2 = meaningful, structured, and verified, 3 = Compliant with laws, 4 = Recognition (</a:t>
            </a:r>
            <a:r>
              <a:rPr lang="en-CA" dirty="0">
                <a:highlight>
                  <a:srgbClr val="FFFF00"/>
                </a:highlight>
              </a:rPr>
              <a:t>Not sure if this applies and we want to use it)</a:t>
            </a:r>
            <a:endParaRPr lang="en-US" dirty="0">
              <a:highlight>
                <a:srgbClr val="FFFF00"/>
              </a:highlight>
            </a:endParaRPr>
          </a:p>
          <a:p>
            <a:pPr marL="171450" indent="-171450">
              <a:buFontTx/>
              <a:buChar char="-"/>
            </a:pPr>
            <a:endParaRPr lang="en-US" dirty="0">
              <a:highlight>
                <a:srgbClr val="FFFF00"/>
              </a:highlight>
            </a:endParaRPr>
          </a:p>
          <a:p>
            <a:pPr marL="171450" indent="-171450">
              <a:buFontTx/>
              <a:buChar char="-"/>
            </a:pPr>
            <a:r>
              <a:rPr lang="en-US" dirty="0"/>
              <a:t>As our LS supports can be generally applied across disciplines, but specified to the learner, we wanted to encourage students to try to practice these skills not just in their courses but their volunteer and workplaces as well. </a:t>
            </a:r>
          </a:p>
          <a:p>
            <a:pPr marL="171450" indent="-171450">
              <a:buFontTx/>
              <a:buChar char="-"/>
            </a:pPr>
            <a:endParaRPr lang="en-US" dirty="0"/>
          </a:p>
          <a:p>
            <a:pPr marL="171450" indent="-171450">
              <a:buFontTx/>
              <a:buChar char="-"/>
            </a:pPr>
            <a:r>
              <a:rPr lang="en-US" dirty="0"/>
              <a:t>- We know that one of the most important pieces to experiential learning (aside from applied knowledge to practice) is the reflection of that application (P. Brown, H.L. Roediger III and M.A. McDaniel (2014). At the end of each module, we ask students to reflect on what they have learned and in what ways they will apply the tool(s) to other areas. We then take to the time to individually respond to each student and save the response in their student file. That way in the future, if the student discusses with their coordinator that they are experiencing a similar issue the coordinator can remind them of what has worked in the past. </a:t>
            </a:r>
          </a:p>
        </p:txBody>
      </p:sp>
      <p:sp>
        <p:nvSpPr>
          <p:cNvPr id="4" name="Slide Number Placeholder 3"/>
          <p:cNvSpPr>
            <a:spLocks noGrp="1"/>
          </p:cNvSpPr>
          <p:nvPr>
            <p:ph type="sldNum" sz="quarter" idx="5"/>
          </p:nvPr>
        </p:nvSpPr>
        <p:spPr/>
        <p:txBody>
          <a:bodyPr/>
          <a:lstStyle/>
          <a:p>
            <a:fld id="{55CDFE6B-9037-401C-AB83-15A7F600885A}" type="slidenum">
              <a:rPr lang="en-CA" smtClean="0"/>
              <a:t>10</a:t>
            </a:fld>
            <a:endParaRPr lang="en-CA"/>
          </a:p>
        </p:txBody>
      </p:sp>
    </p:spTree>
    <p:extLst>
      <p:ext uri="{BB962C8B-B14F-4D97-AF65-F5344CB8AC3E}">
        <p14:creationId xmlns:p14="http://schemas.microsoft.com/office/powerpoint/2010/main" val="2464408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thing to cut</a:t>
            </a:r>
            <a:endParaRPr lang="en-CA"/>
          </a:p>
        </p:txBody>
      </p:sp>
      <p:sp>
        <p:nvSpPr>
          <p:cNvPr id="4" name="Slide Number Placeholder 3"/>
          <p:cNvSpPr>
            <a:spLocks noGrp="1"/>
          </p:cNvSpPr>
          <p:nvPr>
            <p:ph type="sldNum" sz="quarter" idx="5"/>
          </p:nvPr>
        </p:nvSpPr>
        <p:spPr/>
        <p:txBody>
          <a:bodyPr/>
          <a:lstStyle/>
          <a:p>
            <a:fld id="{55CDFE6B-9037-401C-AB83-15A7F600885A}" type="slidenum">
              <a:rPr lang="en-CA" smtClean="0"/>
              <a:t>11</a:t>
            </a:fld>
            <a:endParaRPr lang="en-CA"/>
          </a:p>
        </p:txBody>
      </p:sp>
    </p:spTree>
    <p:extLst>
      <p:ext uri="{BB962C8B-B14F-4D97-AF65-F5344CB8AC3E}">
        <p14:creationId xmlns:p14="http://schemas.microsoft.com/office/powerpoint/2010/main" val="2477120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Candice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r>
              <a:rPr lang="en-US">
                <a:cs typeface="Calibri"/>
              </a:rPr>
              <a:t>We worked to address the gaps we noticed in other modules. When it came to how we </a:t>
            </a:r>
            <a:r>
              <a:rPr lang="en-US" b="1">
                <a:cs typeface="Calibri"/>
              </a:rPr>
              <a:t>delivered </a:t>
            </a:r>
            <a:r>
              <a:rPr lang="en-US">
                <a:cs typeface="Calibri"/>
              </a:rPr>
              <a:t>the modules, we ensured that the o</a:t>
            </a:r>
            <a:r>
              <a:rPr lang="en-US"/>
              <a:t>rganization </a:t>
            </a:r>
            <a:r>
              <a:rPr lang="en-CA"/>
              <a:t>and presentation was accessible and that we included accessible features. We also wanted to make sure that our </a:t>
            </a:r>
            <a:r>
              <a:rPr lang="en-CA" b="1"/>
              <a:t>content</a:t>
            </a:r>
            <a:r>
              <a:rPr lang="en-CA"/>
              <a:t> was accessible in that it contained specific strategies that pertain to functional impairments and to also include downloadable resources and tools.</a:t>
            </a:r>
            <a:endParaRPr lang="en-US">
              <a:cs typeface="Calibri"/>
            </a:endParaRPr>
          </a:p>
        </p:txBody>
      </p:sp>
      <p:sp>
        <p:nvSpPr>
          <p:cNvPr id="4" name="Slide Number Placeholder 3"/>
          <p:cNvSpPr>
            <a:spLocks noGrp="1"/>
          </p:cNvSpPr>
          <p:nvPr>
            <p:ph type="sldNum" sz="quarter" idx="5"/>
          </p:nvPr>
        </p:nvSpPr>
        <p:spPr/>
        <p:txBody>
          <a:bodyPr/>
          <a:lstStyle/>
          <a:p>
            <a:fld id="{55CDFE6B-9037-401C-AB83-15A7F600885A}" type="slidenum">
              <a:rPr lang="en-CA" smtClean="0"/>
              <a:t>12</a:t>
            </a:fld>
            <a:endParaRPr lang="en-CA"/>
          </a:p>
        </p:txBody>
      </p:sp>
    </p:spTree>
    <p:extLst>
      <p:ext uri="{BB962C8B-B14F-4D97-AF65-F5344CB8AC3E}">
        <p14:creationId xmlns:p14="http://schemas.microsoft.com/office/powerpoint/2010/main" val="3143881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Candice</a:t>
            </a:r>
          </a:p>
          <a:p>
            <a:endParaRPr lang="en-US" dirty="0"/>
          </a:p>
          <a:p>
            <a:r>
              <a:rPr lang="en-US" dirty="0">
                <a:cs typeface="Calibri" panose="020F0502020204030204"/>
              </a:rPr>
              <a:t>Many of our students have difficulty with attention and concentration and modules (or even lectures!) that take a couple of hours are too lengthy for them to sustain their attention </a:t>
            </a:r>
            <a:r>
              <a:rPr lang="en-US">
                <a:cs typeface="Calibri" panose="020F0502020204030204"/>
              </a:rPr>
              <a:t>to the end</a:t>
            </a:r>
            <a:r>
              <a:rPr lang="en-US" dirty="0">
                <a:cs typeface="Calibri" panose="020F0502020204030204"/>
              </a:rPr>
              <a:t>.</a:t>
            </a:r>
            <a:endParaRPr lang="en-US" dirty="0"/>
          </a:p>
          <a:p>
            <a:endParaRPr lang="en-US" dirty="0">
              <a:cs typeface="Calibri" panose="020F0502020204030204"/>
            </a:endParaRPr>
          </a:p>
          <a:p>
            <a:r>
              <a:rPr lang="en-CA" dirty="0"/>
              <a:t>Online learning requires students to be far more autonomous, and is more taxing on executive functioning skills in particular. Online modules or courses that are in too large of a chunk or disorganized are incredibly difficult to follow.</a:t>
            </a:r>
            <a:endParaRPr lang="en-US" dirty="0"/>
          </a:p>
          <a:p>
            <a:endParaRPr lang="en-CA" dirty="0">
              <a:cs typeface="Calibri"/>
            </a:endParaRPr>
          </a:p>
          <a:p>
            <a:r>
              <a:rPr lang="en-CA" dirty="0">
                <a:cs typeface="Calibri"/>
              </a:rPr>
              <a:t>Modules that are text only can be daunting for students with reading disabilities, and may even take much longer if they are not easily read by reading software.</a:t>
            </a:r>
          </a:p>
          <a:p>
            <a:endParaRPr lang="en-CA" dirty="0">
              <a:cs typeface="Calibri"/>
            </a:endParaRPr>
          </a:p>
          <a:p>
            <a:r>
              <a:rPr lang="en-CA" dirty="0">
                <a:cs typeface="Calibri"/>
              </a:rPr>
              <a:t>Students with memory </a:t>
            </a:r>
            <a:r>
              <a:rPr lang="en-CA">
                <a:cs typeface="Calibri"/>
              </a:rPr>
              <a:t>or processing impairments</a:t>
            </a:r>
            <a:r>
              <a:rPr lang="en-CA" dirty="0">
                <a:cs typeface="Calibri"/>
              </a:rPr>
              <a:t> often aren't able to retain a great deal of information or content without multiple viewings, so long modules are too time consuming.</a:t>
            </a:r>
          </a:p>
          <a:p>
            <a:endParaRPr lang="en-CA" dirty="0">
              <a:cs typeface="Calibri"/>
            </a:endParaRPr>
          </a:p>
          <a:p>
            <a:r>
              <a:rPr lang="en-CA" dirty="0">
                <a:cs typeface="Calibri"/>
              </a:rPr>
              <a:t>Students with mental health disabilities may feel overwhelmed by lengthy modules, and many online courses don't consider how mental health may impact functioning/abilities.</a:t>
            </a:r>
          </a:p>
          <a:p>
            <a:endParaRPr lang="en-CA" dirty="0">
              <a:cs typeface="Calibri"/>
            </a:endParaRPr>
          </a:p>
          <a:p>
            <a:r>
              <a:rPr lang="en-CA" dirty="0">
                <a:cs typeface="Calibri"/>
              </a:rPr>
              <a:t>Online modules can be poorly set up for screen readers, and online quizzes sometimes require a lot of writing, which creates barriers for </a:t>
            </a:r>
            <a:r>
              <a:rPr lang="en-CA">
                <a:cs typeface="Calibri"/>
              </a:rPr>
              <a:t>students</a:t>
            </a:r>
            <a:r>
              <a:rPr lang="en-CA" dirty="0">
                <a:cs typeface="Calibri"/>
              </a:rPr>
              <a:t> with motor or physical disabilities.</a:t>
            </a:r>
          </a:p>
        </p:txBody>
      </p:sp>
      <p:sp>
        <p:nvSpPr>
          <p:cNvPr id="4" name="Slide Number Placeholder 3"/>
          <p:cNvSpPr>
            <a:spLocks noGrp="1"/>
          </p:cNvSpPr>
          <p:nvPr>
            <p:ph type="sldNum" sz="quarter" idx="5"/>
          </p:nvPr>
        </p:nvSpPr>
        <p:spPr/>
        <p:txBody>
          <a:bodyPr/>
          <a:lstStyle/>
          <a:p>
            <a:fld id="{55CDFE6B-9037-401C-AB83-15A7F600885A}" type="slidenum">
              <a:rPr lang="en-CA" smtClean="0"/>
              <a:t>13</a:t>
            </a:fld>
            <a:endParaRPr lang="en-CA"/>
          </a:p>
        </p:txBody>
      </p:sp>
    </p:spTree>
    <p:extLst>
      <p:ext uri="{BB962C8B-B14F-4D97-AF65-F5344CB8AC3E}">
        <p14:creationId xmlns:p14="http://schemas.microsoft.com/office/powerpoint/2010/main" val="2924086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Candice</a:t>
            </a:r>
          </a:p>
          <a:p>
            <a:endParaRPr lang="en-US" dirty="0"/>
          </a:p>
          <a:p>
            <a:r>
              <a:rPr lang="en-US" dirty="0">
                <a:cs typeface="Calibri"/>
              </a:rPr>
              <a:t>We attempted to </a:t>
            </a:r>
            <a:r>
              <a:rPr lang="en-US" b="1" dirty="0">
                <a:cs typeface="Calibri"/>
              </a:rPr>
              <a:t>organize and present</a:t>
            </a:r>
            <a:r>
              <a:rPr lang="en-US" dirty="0">
                <a:cs typeface="Calibri"/>
              </a:rPr>
              <a:t> our module content in a way that addresses those functional impairments.</a:t>
            </a:r>
          </a:p>
          <a:p>
            <a:endParaRPr lang="en-US" dirty="0">
              <a:cs typeface="Calibri"/>
            </a:endParaRPr>
          </a:p>
          <a:p>
            <a:r>
              <a:rPr lang="en-US" dirty="0">
                <a:cs typeface="Calibri"/>
              </a:rPr>
              <a:t>We worked hard to keep our modules fairly short overall, despite the fact that we could talk for hours about each topic! If students with memory or processing difficulties want to re-watch them, we didn't want them having to spend several hours on these to retain the content.</a:t>
            </a:r>
          </a:p>
          <a:p>
            <a:endParaRPr lang="en-US" dirty="0">
              <a:cs typeface="Calibri"/>
            </a:endParaRPr>
          </a:p>
          <a:p>
            <a:r>
              <a:rPr lang="en-US" dirty="0">
                <a:cs typeface="Calibri"/>
              </a:rPr>
              <a:t>To</a:t>
            </a:r>
            <a:r>
              <a:rPr lang="en-US" dirty="0"/>
              <a:t> make our modules less taxing on students' executive functioning skills, we made sure sections were labelled clearly and were in a logical order. We wanted them to </a:t>
            </a:r>
            <a:r>
              <a:rPr lang="en-CA" dirty="0"/>
              <a:t>flow in an intuitive way to reduce confusion and stress.</a:t>
            </a:r>
            <a:endParaRPr lang="en-US" dirty="0">
              <a:cs typeface="Calibri"/>
            </a:endParaRPr>
          </a:p>
          <a:p>
            <a:endParaRPr lang="en-US" dirty="0">
              <a:cs typeface="Calibri"/>
            </a:endParaRPr>
          </a:p>
          <a:p>
            <a:r>
              <a:rPr lang="en-US" dirty="0">
                <a:cs typeface="Calibri"/>
              </a:rPr>
              <a:t>Each module is also broken down into even smaller sections so that students can easily go through the entire module at once or do it in parts. </a:t>
            </a:r>
          </a:p>
          <a:p>
            <a:endParaRPr lang="en-US" dirty="0">
              <a:cs typeface="Calibri"/>
            </a:endParaRPr>
          </a:p>
          <a:p>
            <a:r>
              <a:rPr lang="en-US" dirty="0">
                <a:cs typeface="Calibri"/>
              </a:rPr>
              <a:t>We included time estimates for each section. This allows students to consider how attentive or energetic they feel and then decide how many sections to go through, or which ones, which is helpful for students with attention difficulties and mental health disabilities in particular.</a:t>
            </a:r>
          </a:p>
          <a:p>
            <a:endParaRPr lang="en-US" dirty="0">
              <a:cs typeface="Calibri"/>
            </a:endParaRPr>
          </a:p>
          <a:p>
            <a:r>
              <a:rPr lang="en-US" dirty="0">
                <a:cs typeface="Calibri"/>
              </a:rPr>
              <a:t>We included several videos to try to cut down on the text and so students have more than one way to get the information. We started by choosing videos on YouTube that covered what we wanted, but we plan to create some of our own in the future that will match up more exactly with what we envision.</a:t>
            </a:r>
          </a:p>
          <a:p>
            <a:endParaRPr lang="en-US" dirty="0">
              <a:cs typeface="Calibri"/>
            </a:endParaRPr>
          </a:p>
          <a:p>
            <a:r>
              <a:rPr lang="en-US" dirty="0">
                <a:cs typeface="Calibri"/>
              </a:rPr>
              <a:t>We tried to present the content in a concise manner, giving students information that is straight to the point. Each module subsection also contains a bulleted list of pro tips.</a:t>
            </a:r>
          </a:p>
          <a:p>
            <a:endParaRPr lang="en-US" dirty="0"/>
          </a:p>
          <a:p>
            <a:r>
              <a:rPr lang="en-US" dirty="0"/>
              <a:t>We made sure our content is easy to follow with a screen-reader so that students don't need to do a lot of clicking to discover what they need to look at. We don't have many spaces for written content as our quizzes are multiple choice. Next, Jordyn will give more detail about the accessible features of the modules.</a:t>
            </a:r>
            <a:endParaRPr lang="en-CA" dirty="0"/>
          </a:p>
        </p:txBody>
      </p:sp>
      <p:sp>
        <p:nvSpPr>
          <p:cNvPr id="4" name="Slide Number Placeholder 3"/>
          <p:cNvSpPr>
            <a:spLocks noGrp="1"/>
          </p:cNvSpPr>
          <p:nvPr>
            <p:ph type="sldNum" sz="quarter" idx="5"/>
          </p:nvPr>
        </p:nvSpPr>
        <p:spPr/>
        <p:txBody>
          <a:bodyPr/>
          <a:lstStyle/>
          <a:p>
            <a:fld id="{55CDFE6B-9037-401C-AB83-15A7F600885A}" type="slidenum">
              <a:rPr lang="en-CA" smtClean="0"/>
              <a:t>14</a:t>
            </a:fld>
            <a:endParaRPr lang="en-CA"/>
          </a:p>
        </p:txBody>
      </p:sp>
    </p:spTree>
    <p:extLst>
      <p:ext uri="{BB962C8B-B14F-4D97-AF65-F5344CB8AC3E}">
        <p14:creationId xmlns:p14="http://schemas.microsoft.com/office/powerpoint/2010/main" val="3719156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Jordyn</a:t>
            </a:r>
          </a:p>
          <a:p>
            <a:pPr marL="285750" indent="-285750">
              <a:lnSpc>
                <a:spcPct val="107000"/>
              </a:lnSpc>
              <a:spcAft>
                <a:spcPts val="800"/>
              </a:spcAft>
              <a:buFont typeface="Arial" panose="020B0604020202020204" pitchFamily="34" charset="0"/>
              <a:buChar char="•"/>
            </a:pPr>
            <a:r>
              <a:rPr lang="en-CA" sz="1800" dirty="0">
                <a:effectLst/>
                <a:latin typeface="Calibri"/>
                <a:ea typeface="Calibri" panose="020F0502020204030204" pitchFamily="34" charset="0"/>
                <a:cs typeface="Calibri"/>
              </a:rPr>
              <a:t>Caption videos aids individuals with the following functional impairments:</a:t>
            </a:r>
          </a:p>
          <a:p>
            <a:pPr marL="742950" lvl="1" indent="-285750">
              <a:lnSpc>
                <a:spcPct val="107000"/>
              </a:lnSpc>
              <a:spcAft>
                <a:spcPts val="800"/>
              </a:spcAft>
              <a:buFont typeface="Arial" panose="020B0604020202020204" pitchFamily="34" charset="0"/>
              <a:buChar char="•"/>
            </a:pPr>
            <a:r>
              <a:rPr lang="en-CA" sz="1800" dirty="0">
                <a:effectLst/>
                <a:latin typeface="Calibri"/>
                <a:ea typeface="Calibri" panose="020F0502020204030204" pitchFamily="34" charset="0"/>
                <a:cs typeface="Calibri"/>
              </a:rPr>
              <a:t>Hearing impairments - </a:t>
            </a:r>
            <a:r>
              <a:rPr lang="en-US" sz="1800" dirty="0">
                <a:effectLst/>
                <a:latin typeface="Calibri"/>
                <a:ea typeface="Calibri" panose="020F0502020204030204" pitchFamily="34" charset="0"/>
                <a:cs typeface="Calibri"/>
              </a:rPr>
              <a:t>s</a:t>
            </a:r>
            <a:r>
              <a:rPr lang="en-US" sz="1800" dirty="0"/>
              <a:t>o they can know what sort of auditory information is being covered in the videos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r>
              <a:rPr lang="en-CA" sz="1800" dirty="0">
                <a:effectLst/>
                <a:latin typeface="Calibri"/>
                <a:ea typeface="Calibri" panose="020F0502020204030204" pitchFamily="34" charset="0"/>
                <a:cs typeface="Calibri"/>
              </a:rPr>
              <a:t>Auditory processing </a:t>
            </a:r>
            <a:r>
              <a:rPr lang="en-US" sz="1800" dirty="0"/>
              <a:t>- by providing a text-based medium that they can review as they listen to the video</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CA" sz="1800" dirty="0"/>
              <a:t>Executive functioning </a:t>
            </a:r>
            <a:r>
              <a:rPr lang="en-US" sz="1800" dirty="0"/>
              <a:t>- the option to have both visual and auditory information to make it easier on working memory</a:t>
            </a:r>
            <a:endParaRPr lang="en-CA" sz="1800" dirty="0"/>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CA" sz="1800" dirty="0"/>
              <a:t>Also helps: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7000"/>
              </a:lnSpc>
              <a:spcAft>
                <a:spcPts val="800"/>
              </a:spcAft>
              <a:buFont typeface="Arial" panose="020B0604020202020204" pitchFamily="34" charset="0"/>
              <a:buChar char="•"/>
            </a:pPr>
            <a:r>
              <a:rPr lang="en-CA" sz="1800" dirty="0">
                <a:effectLst/>
                <a:latin typeface="Calibri"/>
                <a:ea typeface="Calibri" panose="020F0502020204030204" pitchFamily="34" charset="0"/>
                <a:cs typeface="Calibri"/>
              </a:rPr>
              <a:t>English as a second language learners</a:t>
            </a:r>
          </a:p>
          <a:p>
            <a:pPr marL="1200150" lvl="2" indent="-285750">
              <a:lnSpc>
                <a:spcPct val="107000"/>
              </a:lnSpc>
              <a:spcAft>
                <a:spcPts val="800"/>
              </a:spcAft>
              <a:buFont typeface="Arial" panose="020B0604020202020204" pitchFamily="34" charset="0"/>
              <a:buChar char="•"/>
            </a:pPr>
            <a:r>
              <a:rPr lang="en-CA" sz="1800" dirty="0">
                <a:effectLst/>
                <a:latin typeface="Calibri"/>
                <a:ea typeface="Calibri" panose="020F0502020204030204" pitchFamily="34" charset="0"/>
                <a:cs typeface="Calibri"/>
              </a:rPr>
              <a:t>Anyone reviewing the module content in a noisy environment</a:t>
            </a:r>
          </a:p>
          <a:p>
            <a:pPr>
              <a:lnSpc>
                <a:spcPct val="107000"/>
              </a:lnSpc>
              <a:spcAft>
                <a:spcPts val="800"/>
              </a:spcAft>
            </a:pPr>
            <a:r>
              <a:rPr lang="en-CA" sz="1800" dirty="0">
                <a:effectLst/>
                <a:latin typeface="Calibri"/>
                <a:ea typeface="Calibri" panose="020F0502020204030204" pitchFamily="34" charset="0"/>
                <a:cs typeface="Calibri"/>
              </a:rPr>
              <a:t> </a:t>
            </a:r>
          </a:p>
          <a:p>
            <a:pPr marL="285750" indent="-285750">
              <a:lnSpc>
                <a:spcPct val="107000"/>
              </a:lnSpc>
              <a:spcAft>
                <a:spcPts val="800"/>
              </a:spcAft>
              <a:buFont typeface="Arial" panose="020B0604020202020204" pitchFamily="34" charset="0"/>
              <a:buChar char="•"/>
            </a:pPr>
            <a:r>
              <a:rPr lang="en-CA" sz="1800" dirty="0">
                <a:effectLst/>
                <a:latin typeface="Calibri"/>
                <a:ea typeface="Calibri" panose="020F0502020204030204" pitchFamily="34" charset="0"/>
                <a:cs typeface="Calibri"/>
              </a:rPr>
              <a:t>Screen reader accessible content helps individuals with the following functional impairments:</a:t>
            </a:r>
          </a:p>
          <a:p>
            <a:pPr marL="742950" lvl="1" indent="-285750">
              <a:lnSpc>
                <a:spcPct val="107000"/>
              </a:lnSpc>
              <a:spcAft>
                <a:spcPts val="800"/>
              </a:spcAft>
              <a:buFont typeface="Arial" panose="020B0604020202020204" pitchFamily="34" charset="0"/>
              <a:buChar char="•"/>
            </a:pPr>
            <a:r>
              <a:rPr lang="en-CA" sz="1800" dirty="0">
                <a:effectLst/>
                <a:latin typeface="Calibri"/>
                <a:ea typeface="Calibri" panose="020F0502020204030204" pitchFamily="34" charset="0"/>
                <a:cs typeface="Calibri"/>
              </a:rPr>
              <a:t>Visual impairments </a:t>
            </a:r>
            <a:r>
              <a:rPr lang="en-US" sz="1800" dirty="0"/>
              <a:t>- so they will be able to both navigate through the module and here any text based information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r>
              <a:rPr lang="en-CA" sz="1800" dirty="0">
                <a:effectLst/>
                <a:latin typeface="Calibri"/>
                <a:ea typeface="Calibri" panose="020F0502020204030204" pitchFamily="34" charset="0"/>
                <a:cs typeface="Calibri"/>
              </a:rPr>
              <a:t>Reading comprehension and decoding speed </a:t>
            </a:r>
            <a:r>
              <a:rPr lang="en-US" sz="1800" dirty="0"/>
              <a:t>- they will be able to use text-to-speech reading software to make it easier to process the text based information and minimize the amount of time they would need to spend reading over the information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CA" sz="1800" dirty="0">
                <a:effectLst/>
                <a:latin typeface="Calibri"/>
                <a:ea typeface="Calibri" panose="020F0502020204030204" pitchFamily="34" charset="0"/>
                <a:cs typeface="Calibri"/>
              </a:rPr>
              <a:t>Motor difficulties </a:t>
            </a:r>
            <a:r>
              <a:rPr lang="en-US" sz="1800" dirty="0"/>
              <a:t>- the requirements for screen reader accessible content to have a clear reading order, a logical order to text headings, and minimizing the number of clicks/drag-and-drop features also improves the accessibility for anyone that would find it difficult to navigate a webpage with your average computer mouse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CA" sz="1600" dirty="0"/>
              <a:t>Executive functioning</a:t>
            </a:r>
            <a:endParaRPr lang="en-CA" sz="1600" dirty="0">
              <a:cs typeface="Calibri"/>
            </a:endParaRP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CA" sz="1800" dirty="0"/>
              <a:t>Also helps: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7000"/>
              </a:lnSpc>
              <a:spcAft>
                <a:spcPts val="800"/>
              </a:spcAft>
              <a:buFont typeface="Arial" panose="020B0604020202020204" pitchFamily="34" charset="0"/>
              <a:buChar char="•"/>
            </a:pPr>
            <a:r>
              <a:rPr lang="en-CA" sz="1800" dirty="0">
                <a:effectLst/>
                <a:latin typeface="Calibri"/>
                <a:ea typeface="Calibri" panose="020F0502020204030204" pitchFamily="34" charset="0"/>
                <a:cs typeface="Calibri"/>
              </a:rPr>
              <a:t>Individuals who like to copy and paste text into their reading notes</a:t>
            </a:r>
          </a:p>
          <a:p>
            <a:pPr marL="1200150" lvl="2" indent="-285750">
              <a:lnSpc>
                <a:spcPct val="107000"/>
              </a:lnSpc>
              <a:spcAft>
                <a:spcPts val="800"/>
              </a:spcAft>
              <a:buFont typeface="Arial" panose="020B0604020202020204" pitchFamily="34" charset="0"/>
              <a:buChar char="•"/>
            </a:pPr>
            <a:r>
              <a:rPr lang="en-CA" sz="1800" dirty="0">
                <a:effectLst/>
                <a:latin typeface="Calibri"/>
                <a:ea typeface="Calibri" panose="020F0502020204030204" pitchFamily="34" charset="0"/>
                <a:cs typeface="Calibri"/>
              </a:rPr>
              <a:t>Any student who would just like to navigate the page with their keyboard instead of a mouse</a:t>
            </a: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55CDFE6B-9037-401C-AB83-15A7F600885A}" type="slidenum">
              <a:rPr lang="en-CA" smtClean="0"/>
              <a:t>15</a:t>
            </a:fld>
            <a:endParaRPr lang="en-CA"/>
          </a:p>
        </p:txBody>
      </p:sp>
    </p:spTree>
    <p:extLst>
      <p:ext uri="{BB962C8B-B14F-4D97-AF65-F5344CB8AC3E}">
        <p14:creationId xmlns:p14="http://schemas.microsoft.com/office/powerpoint/2010/main" val="1614393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Candice</a:t>
            </a:r>
          </a:p>
          <a:p>
            <a:endParaRPr lang="en-US" dirty="0"/>
          </a:p>
          <a:p>
            <a:r>
              <a:rPr lang="en-US" dirty="0">
                <a:cs typeface="Calibri"/>
              </a:rPr>
              <a:t>The content covered in many online modules contains suggestions that would work for most people, however, we feel that it is important and sometimes quite easy to include ideas in module content that would consider our students' functional impairments. By doing so, we wanted to let them know that they aren't alone and that there are strategies available to help them build on their skills, despite the challenges they face, and to provide them with tangible tools they can use.</a:t>
            </a:r>
            <a:endParaRPr lang="en-US" dirty="0"/>
          </a:p>
          <a:p>
            <a:endParaRPr lang="en-US" dirty="0">
              <a:cs typeface="Calibri"/>
            </a:endParaRPr>
          </a:p>
          <a:p>
            <a:r>
              <a:rPr lang="en-US" dirty="0">
                <a:cs typeface="Calibri"/>
              </a:rPr>
              <a:t>We made sure to explain how the strategies we present in our modules take into account the functional impairments, or how they can be adapted to do so.</a:t>
            </a:r>
            <a:endParaRPr lang="en-US" dirty="0"/>
          </a:p>
          <a:p>
            <a:endParaRPr lang="en-US" dirty="0">
              <a:cs typeface="Calibri" panose="020F0502020204030204"/>
            </a:endParaRPr>
          </a:p>
          <a:p>
            <a:r>
              <a:rPr lang="en-US" dirty="0"/>
              <a:t>Things we considered when creating our time management module were:</a:t>
            </a:r>
            <a:endParaRPr lang="en-US" dirty="0">
              <a:cs typeface="Calibri" panose="020F0502020204030204"/>
            </a:endParaRPr>
          </a:p>
          <a:p>
            <a:endParaRPr lang="en-US" dirty="0"/>
          </a:p>
          <a:p>
            <a:r>
              <a:rPr lang="en-US" dirty="0"/>
              <a:t>Many students with ADHD have time perception deficits.</a:t>
            </a:r>
            <a:endParaRPr lang="en-US" dirty="0">
              <a:cs typeface="Calibri" panose="020F0502020204030204"/>
            </a:endParaRPr>
          </a:p>
          <a:p>
            <a:endParaRPr lang="en-US" dirty="0"/>
          </a:p>
          <a:p>
            <a:r>
              <a:rPr lang="en-US" dirty="0"/>
              <a:t>Students with attention/concentration difficulties, reading/writing disabilities, memory issues, mental health disabilities, medical issues or medication side effects, and motor/physical difficulties might take longer than average to complete school work. </a:t>
            </a:r>
            <a:endParaRPr lang="en-US" dirty="0">
              <a:cs typeface="Calibri" panose="020F0502020204030204"/>
            </a:endParaRPr>
          </a:p>
          <a:p>
            <a:endParaRPr lang="en-US" dirty="0"/>
          </a:p>
          <a:p>
            <a:r>
              <a:rPr lang="en-US" dirty="0"/>
              <a:t>Students with ADHD or mental health disabilities have difficulties with task initiation.</a:t>
            </a:r>
            <a:endParaRPr lang="en-US" dirty="0">
              <a:cs typeface="Calibri"/>
            </a:endParaRPr>
          </a:p>
          <a:p>
            <a:endParaRPr lang="en-US" dirty="0"/>
          </a:p>
          <a:p>
            <a:r>
              <a:rPr lang="en-US" dirty="0"/>
              <a:t>Students with mental health disabilities or medical/motor/physical disabilities might not have the cognitive or physical stamina to do certain tasks for as long as students without those disabilities.</a:t>
            </a:r>
            <a:endParaRPr lang="en-US" dirty="0">
              <a:cs typeface="Calibri"/>
            </a:endParaRPr>
          </a:p>
          <a:p>
            <a:endParaRPr lang="en-US" dirty="0"/>
          </a:p>
          <a:p>
            <a:r>
              <a:rPr lang="en-US" dirty="0"/>
              <a:t>Students with any disability might need to spend time managing their disability and that needs to be taken into consideration when planning.</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5CDFE6B-9037-401C-AB83-15A7F600885A}" type="slidenum">
              <a:rPr lang="en-CA" smtClean="0"/>
              <a:t>16</a:t>
            </a:fld>
            <a:endParaRPr lang="en-CA"/>
          </a:p>
        </p:txBody>
      </p:sp>
    </p:spTree>
    <p:extLst>
      <p:ext uri="{BB962C8B-B14F-4D97-AF65-F5344CB8AC3E}">
        <p14:creationId xmlns:p14="http://schemas.microsoft.com/office/powerpoint/2010/main" val="3100242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Candice</a:t>
            </a:r>
          </a:p>
          <a:p>
            <a:endParaRPr lang="en-US" dirty="0"/>
          </a:p>
          <a:p>
            <a:r>
              <a:rPr lang="en-US" dirty="0">
                <a:cs typeface="Calibri"/>
              </a:rPr>
              <a:t>Buffer time is a strategy we use that helps students whose disabilities can be unpredictable in nature. We use that knowledge to work "with" the functional impairment, rather than try to push against it. We advise students to add in buffer time both for each individual task (so anticipate it taking 1.5-2 times longer than you think) and for the whole assignment (making your own due date a week early, or adding in buffer days throughout your plan in between different tasks).</a:t>
            </a:r>
          </a:p>
          <a:p>
            <a:endParaRPr lang="en-US" dirty="0"/>
          </a:p>
          <a:p>
            <a:r>
              <a:rPr lang="en-US" dirty="0">
                <a:cs typeface="Calibri"/>
              </a:rPr>
              <a:t>This helps the students who:</a:t>
            </a:r>
          </a:p>
          <a:p>
            <a:pPr marL="171450" indent="-171450">
              <a:buFont typeface="Arial"/>
              <a:buChar char="•"/>
            </a:pPr>
            <a:r>
              <a:rPr lang="en-US" dirty="0">
                <a:cs typeface="Calibri"/>
              </a:rPr>
              <a:t>Experience time perception deficits</a:t>
            </a:r>
          </a:p>
          <a:p>
            <a:pPr marL="171450" indent="-171450">
              <a:buFont typeface="Arial"/>
              <a:buChar char="•"/>
            </a:pPr>
            <a:r>
              <a:rPr lang="en-US" dirty="0">
                <a:cs typeface="Calibri"/>
              </a:rPr>
              <a:t>Don't work as quickly as their peers or as quickly as they think they do</a:t>
            </a:r>
            <a:endParaRPr lang="en-US" dirty="0"/>
          </a:p>
          <a:p>
            <a:pPr marL="171450" indent="-171450">
              <a:buFont typeface="Arial"/>
              <a:buChar char="•"/>
            </a:pPr>
            <a:r>
              <a:rPr lang="en-US" dirty="0">
                <a:cs typeface="Calibri"/>
              </a:rPr>
              <a:t>Have a disability that is episodic in nature (mental health – energy, seizures and recovery)</a:t>
            </a:r>
            <a:endParaRPr lang="en-US" dirty="0"/>
          </a:p>
          <a:p>
            <a:pPr marL="171450" indent="-171450">
              <a:buFont typeface="Arial"/>
              <a:buChar char="•"/>
            </a:pPr>
            <a:r>
              <a:rPr lang="en-US" dirty="0">
                <a:cs typeface="Calibri"/>
              </a:rPr>
              <a:t>Get distracted when working</a:t>
            </a:r>
          </a:p>
          <a:p>
            <a:pPr marL="171450" indent="-171450">
              <a:buFont typeface="Arial"/>
              <a:buChar char="•"/>
            </a:pPr>
            <a:endParaRPr lang="en-US" dirty="0">
              <a:cs typeface="Calibri"/>
            </a:endParaRPr>
          </a:p>
          <a:p>
            <a:r>
              <a:rPr lang="en-US" dirty="0">
                <a:cs typeface="Calibri"/>
              </a:rPr>
              <a:t>It also allows them to take time to seek assistance in completing the task.</a:t>
            </a:r>
            <a:endParaRPr lang="en-US" dirty="0"/>
          </a:p>
          <a:p>
            <a:endParaRPr lang="en-US" dirty="0"/>
          </a:p>
          <a:p>
            <a:r>
              <a:rPr lang="en-US" dirty="0">
                <a:cs typeface="Calibri"/>
              </a:rPr>
              <a:t>We consistently encourage students to practice metacognitive self-regulation. That means we want them to be constantly reflecting and evaluating how things are going, and to readjust what they are doing based on that evaluation.</a:t>
            </a:r>
            <a:endParaRPr lang="en-CA" dirty="0"/>
          </a:p>
        </p:txBody>
      </p:sp>
      <p:sp>
        <p:nvSpPr>
          <p:cNvPr id="4" name="Slide Number Placeholder 3"/>
          <p:cNvSpPr>
            <a:spLocks noGrp="1"/>
          </p:cNvSpPr>
          <p:nvPr>
            <p:ph type="sldNum" sz="quarter" idx="5"/>
          </p:nvPr>
        </p:nvSpPr>
        <p:spPr/>
        <p:txBody>
          <a:bodyPr/>
          <a:lstStyle/>
          <a:p>
            <a:fld id="{55CDFE6B-9037-401C-AB83-15A7F600885A}" type="slidenum">
              <a:rPr lang="en-CA" smtClean="0"/>
              <a:t>17</a:t>
            </a:fld>
            <a:endParaRPr lang="en-CA"/>
          </a:p>
        </p:txBody>
      </p:sp>
    </p:spTree>
    <p:extLst>
      <p:ext uri="{BB962C8B-B14F-4D97-AF65-F5344CB8AC3E}">
        <p14:creationId xmlns:p14="http://schemas.microsoft.com/office/powerpoint/2010/main" val="1670291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Jordyn</a:t>
            </a:r>
          </a:p>
          <a:p>
            <a:endParaRPr lang="en-CA"/>
          </a:p>
          <a:p>
            <a:r>
              <a:rPr lang="en-US" sz="1800"/>
              <a:t>To minimize the amount of text within the module that we would need to explain how to use a particular strategy we included several handouts, worksheets, and templates. </a:t>
            </a:r>
          </a:p>
          <a:p>
            <a:r>
              <a:rPr lang="en-US" sz="1800"/>
              <a:t>These documents came from the resource manual that PMC learning strategists have added to over the years (The LS Bible).</a:t>
            </a:r>
          </a:p>
          <a:p>
            <a:endParaRPr lang="en-US" sz="1800"/>
          </a:p>
          <a:p>
            <a:r>
              <a:rPr lang="en-US" sz="1800"/>
              <a:t>Prior to Covid these handouts, worksheets, and templates would typically be printed out for students during learning strategy sessions so most of these documents were horribly inaccessible.</a:t>
            </a:r>
          </a:p>
          <a:p>
            <a:endParaRPr lang="en-US" sz="180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a:effectLst/>
                <a:latin typeface="Calibri" panose="020F0502020204030204" pitchFamily="34" charset="0"/>
                <a:ea typeface="Calibri" panose="020F0502020204030204" pitchFamily="34" charset="0"/>
                <a:cs typeface="Times New Roman" panose="02020603050405020304" pitchFamily="18" charset="0"/>
              </a:rPr>
              <a:t>To keep a long story short, we did a lot of editing, reformatting and adapting these </a:t>
            </a:r>
            <a:r>
              <a:rPr lang="en-CA" sz="1800">
                <a:effectLst/>
                <a:latin typeface="Calibri" panose="020F0502020204030204" pitchFamily="34" charset="0"/>
                <a:ea typeface="Times New Roman" panose="02020603050405020304" pitchFamily="18" charset="0"/>
              </a:rPr>
              <a:t>resources</a:t>
            </a:r>
            <a:r>
              <a:rPr lang="en-CA" sz="1800">
                <a:effectLst/>
                <a:latin typeface="Calibri" panose="020F0502020204030204" pitchFamily="34" charset="0"/>
                <a:ea typeface="Calibri" panose="020F0502020204030204" pitchFamily="34" charset="0"/>
                <a:cs typeface="Times New Roman" panose="02020603050405020304" pitchFamily="18" charset="0"/>
              </a:rPr>
              <a:t> to make sure they became accessible.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a:effectLst/>
                <a:latin typeface="Calibri" panose="020F0502020204030204" pitchFamily="34" charset="0"/>
                <a:ea typeface="Calibri" panose="020F0502020204030204" pitchFamily="34" charset="0"/>
                <a:cs typeface="Times New Roman" panose="02020603050405020304" pitchFamily="18" charset="0"/>
              </a:rPr>
              <a:t>Some of these resources had to be transferred into word documents to ensure that they were appropriately formatted before being </a:t>
            </a:r>
            <a:r>
              <a:rPr lang="en-US" sz="1800">
                <a:effectLst/>
                <a:latin typeface="Calibri" panose="020F0502020204030204" pitchFamily="34" charset="0"/>
                <a:ea typeface="Calibri" panose="020F0502020204030204" pitchFamily="34" charset="0"/>
                <a:cs typeface="Times New Roman" panose="02020603050405020304" pitchFamily="18" charset="0"/>
              </a:rPr>
              <a:t>turned</a:t>
            </a:r>
            <a:r>
              <a:rPr lang="en-CA" sz="1800">
                <a:effectLst/>
                <a:latin typeface="Calibri" panose="020F0502020204030204" pitchFamily="34" charset="0"/>
                <a:ea typeface="Calibri" panose="020F0502020204030204" pitchFamily="34" charset="0"/>
                <a:cs typeface="Times New Roman" panose="02020603050405020304" pitchFamily="18" charset="0"/>
              </a:rPr>
              <a:t> back into PDF documents. While other documents just need some minor edits. The entire activity was helpful because it also gave us the opportunity to ensure that the information was up to date and all instructions were to the 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a:effectLst/>
                <a:latin typeface="Calibri" panose="020F0502020204030204" pitchFamily="34" charset="0"/>
                <a:ea typeface="Calibri" panose="020F0502020204030204" pitchFamily="34" charset="0"/>
                <a:cs typeface="Times New Roman" panose="02020603050405020304" pitchFamily="18" charset="0"/>
              </a:rPr>
              <a:t>After document was completed, it would be added into the modules with links that indicate which file format a student would download to access the document (as demonstrated by the image on the slide).</a:t>
            </a:r>
          </a:p>
          <a:p>
            <a:endParaRPr lang="en-US" sz="1800"/>
          </a:p>
          <a:p>
            <a:endParaRPr lang="en-CA"/>
          </a:p>
        </p:txBody>
      </p:sp>
      <p:sp>
        <p:nvSpPr>
          <p:cNvPr id="4" name="Slide Number Placeholder 3"/>
          <p:cNvSpPr>
            <a:spLocks noGrp="1"/>
          </p:cNvSpPr>
          <p:nvPr>
            <p:ph type="sldNum" sz="quarter" idx="5"/>
          </p:nvPr>
        </p:nvSpPr>
        <p:spPr/>
        <p:txBody>
          <a:bodyPr/>
          <a:lstStyle/>
          <a:p>
            <a:fld id="{55CDFE6B-9037-401C-AB83-15A7F600885A}" type="slidenum">
              <a:rPr lang="en-CA" smtClean="0"/>
              <a:t>18</a:t>
            </a:fld>
            <a:endParaRPr lang="en-CA"/>
          </a:p>
        </p:txBody>
      </p:sp>
    </p:spTree>
    <p:extLst>
      <p:ext uri="{BB962C8B-B14F-4D97-AF65-F5344CB8AC3E}">
        <p14:creationId xmlns:p14="http://schemas.microsoft.com/office/powerpoint/2010/main" val="3901653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Jordyn</a:t>
            </a:r>
          </a:p>
          <a:p>
            <a:endParaRPr lang="en-US" dirty="0"/>
          </a:p>
          <a:p>
            <a:r>
              <a:rPr lang="en-US" sz="1800" dirty="0"/>
              <a:t>In addition to handouts and worksheets we wanted these modules to contain information about different assistive technologies that can be paired with the learning strategies of the module. </a:t>
            </a:r>
            <a:endParaRPr lang="en-US" sz="1800" dirty="0">
              <a:cs typeface="Calibri"/>
            </a:endParaRPr>
          </a:p>
          <a:p>
            <a:endParaRPr lang="en-US" sz="1800"/>
          </a:p>
          <a:p>
            <a:r>
              <a:rPr lang="en-US" sz="1800" dirty="0"/>
              <a:t>For each assistive technology there is either a brief demonstration video or a short text based description of the key features of that application or software.</a:t>
            </a:r>
            <a:endParaRPr lang="en-US" sz="1800" dirty="0">
              <a:cs typeface="Calibri"/>
            </a:endParaRPr>
          </a:p>
          <a:p>
            <a:endParaRPr lang="en-US" sz="1800"/>
          </a:p>
          <a:p>
            <a:r>
              <a:rPr lang="en-US" sz="1800" dirty="0"/>
              <a:t>Multiple recommendations for the same strategy </a:t>
            </a:r>
            <a:r>
              <a:rPr lang="en-US" dirty="0"/>
              <a:t>To demonstrate the multiple technologies with similar features exist.</a:t>
            </a:r>
            <a:endParaRPr lang="en-US" sz="1800" dirty="0"/>
          </a:p>
          <a:p>
            <a:endParaRPr lang="en-US"/>
          </a:p>
          <a:p>
            <a:r>
              <a:rPr lang="en-US" dirty="0"/>
              <a:t>Most of the programs and applications mentioned module were specifically chosen because the price point was either free or low-cost. Technologies that are not free are identified in their descriptions and it is recommended that students meet with an assistive technologist before purchasing any technology.</a:t>
            </a:r>
          </a:p>
          <a:p>
            <a:endParaRPr lang="en-US" dirty="0">
              <a:cs typeface="Calibri"/>
            </a:endParaRPr>
          </a:p>
          <a:p>
            <a:r>
              <a:rPr lang="en-CA" sz="1800" dirty="0">
                <a:effectLst/>
                <a:latin typeface="Segoe UI" panose="020B0502040204020203" pitchFamily="34" charset="0"/>
              </a:rPr>
              <a:t>Time Management:</a:t>
            </a:r>
            <a:endParaRPr lang="en-CA" sz="1800" dirty="0">
              <a:effectLst/>
              <a:latin typeface="Arial" panose="020B0604020202020204" pitchFamily="34" charset="0"/>
            </a:endParaRPr>
          </a:p>
          <a:p>
            <a:r>
              <a:rPr lang="en-CA" sz="1800" dirty="0">
                <a:effectLst/>
                <a:latin typeface="Segoe UI" panose="020B0502040204020203" pitchFamily="34" charset="0"/>
              </a:rPr>
              <a:t>Pomodoro Timers (for example clockwork tomato)</a:t>
            </a:r>
            <a:endParaRPr lang="en-CA" sz="1800" dirty="0">
              <a:effectLst/>
              <a:latin typeface="Arial" panose="020B0604020202020204" pitchFamily="34" charset="0"/>
            </a:endParaRPr>
          </a:p>
          <a:p>
            <a:r>
              <a:rPr lang="en-CA" sz="1800" dirty="0">
                <a:effectLst/>
                <a:latin typeface="Segoe UI" panose="020B0502040204020203" pitchFamily="34" charset="0"/>
              </a:rPr>
              <a:t>Habit Tracking Applications (for example don't break the chain)</a:t>
            </a:r>
            <a:endParaRPr lang="en-CA" sz="1800" dirty="0">
              <a:effectLst/>
              <a:latin typeface="Arial" panose="020B0604020202020204" pitchFamily="34" charset="0"/>
            </a:endParaRPr>
          </a:p>
          <a:p>
            <a:r>
              <a:rPr lang="en-CA" sz="1800" dirty="0">
                <a:effectLst/>
                <a:latin typeface="Segoe UI" panose="020B0502040204020203" pitchFamily="34" charset="0"/>
              </a:rPr>
              <a:t>Calendar Applications (for example Outlook calendar)</a:t>
            </a:r>
            <a:endParaRPr lang="en-CA" sz="1800" dirty="0">
              <a:effectLst/>
              <a:latin typeface="Arial" panose="020B0604020202020204" pitchFamily="34" charset="0"/>
            </a:endParaRPr>
          </a:p>
          <a:p>
            <a:r>
              <a:rPr lang="en-CA" sz="1800" dirty="0">
                <a:effectLst/>
                <a:latin typeface="Segoe UI" panose="020B0502040204020203" pitchFamily="34" charset="0"/>
              </a:rPr>
              <a:t>To Do List Applications (for example Microsoft to Do)</a:t>
            </a:r>
          </a:p>
          <a:p>
            <a:endParaRPr lang="en-CA" sz="1800" dirty="0">
              <a:effectLst/>
              <a:latin typeface="Arial" panose="020B0604020202020204" pitchFamily="34" charset="0"/>
            </a:endParaRPr>
          </a:p>
          <a:p>
            <a:r>
              <a:rPr lang="en-CA" sz="1800" dirty="0">
                <a:effectLst/>
                <a:latin typeface="Segoe UI" panose="020B0502040204020203" pitchFamily="34" charset="0"/>
              </a:rPr>
              <a:t>Studying:</a:t>
            </a:r>
            <a:endParaRPr lang="en-CA" sz="1800" dirty="0">
              <a:effectLst/>
              <a:latin typeface="Arial" panose="020B0604020202020204" pitchFamily="34" charset="0"/>
            </a:endParaRPr>
          </a:p>
          <a:p>
            <a:r>
              <a:rPr lang="en-CA" sz="1800" dirty="0">
                <a:effectLst/>
                <a:latin typeface="Segoe UI" panose="020B0502040204020203" pitchFamily="34" charset="0"/>
              </a:rPr>
              <a:t>Quizlet</a:t>
            </a:r>
            <a:endParaRPr lang="en-CA" sz="1800" dirty="0">
              <a:effectLst/>
              <a:latin typeface="Arial" panose="020B0604020202020204" pitchFamily="34" charset="0"/>
            </a:endParaRPr>
          </a:p>
          <a:p>
            <a:r>
              <a:rPr lang="en-CA" sz="1800" dirty="0">
                <a:effectLst/>
                <a:latin typeface="Segoe UI" panose="020B0502040204020203" pitchFamily="34" charset="0"/>
              </a:rPr>
              <a:t>Study Buddy App</a:t>
            </a:r>
          </a:p>
          <a:p>
            <a:endParaRPr lang="en-CA" sz="1800" dirty="0">
              <a:effectLst/>
              <a:latin typeface="Arial" panose="020B0604020202020204" pitchFamily="34" charset="0"/>
            </a:endParaRPr>
          </a:p>
          <a:p>
            <a:r>
              <a:rPr lang="en-CA" sz="1800" dirty="0">
                <a:effectLst/>
                <a:latin typeface="Segoe UI" panose="020B0502040204020203" pitchFamily="34" charset="0"/>
              </a:rPr>
              <a:t>Notetaking:</a:t>
            </a:r>
            <a:endParaRPr lang="en-CA" sz="1800" dirty="0">
              <a:effectLst/>
              <a:latin typeface="Arial" panose="020B0604020202020204" pitchFamily="34" charset="0"/>
            </a:endParaRPr>
          </a:p>
          <a:p>
            <a:r>
              <a:rPr lang="en-CA" sz="1800" dirty="0">
                <a:effectLst/>
                <a:latin typeface="Segoe UI" panose="020B0502040204020203" pitchFamily="34" charset="0"/>
              </a:rPr>
              <a:t>OneNote</a:t>
            </a:r>
            <a:endParaRPr lang="en-CA" sz="1800" dirty="0">
              <a:effectLst/>
              <a:latin typeface="Arial" panose="020B0604020202020204" pitchFamily="34" charset="0"/>
            </a:endParaRPr>
          </a:p>
          <a:p>
            <a:r>
              <a:rPr lang="en-CA" sz="1800" dirty="0">
                <a:effectLst/>
                <a:latin typeface="Segoe UI" panose="020B0502040204020203" pitchFamily="34" charset="0"/>
              </a:rPr>
              <a:t>Glean</a:t>
            </a:r>
            <a:endParaRPr lang="en-CA" sz="1800" dirty="0">
              <a:effectLst/>
              <a:latin typeface="Arial" panose="020B0604020202020204" pitchFamily="34" charset="0"/>
            </a:endParaRPr>
          </a:p>
          <a:p>
            <a:r>
              <a:rPr lang="en-CA" sz="1800" dirty="0">
                <a:effectLst/>
                <a:latin typeface="Segoe UI" panose="020B0502040204020203" pitchFamily="34" charset="0"/>
              </a:rPr>
              <a:t>Coggle</a:t>
            </a:r>
            <a:endParaRPr lang="en-CA" sz="1800" dirty="0">
              <a:effectLst/>
              <a:latin typeface="Arial" panose="020B0604020202020204" pitchFamily="34" charset="0"/>
            </a:endParaRPr>
          </a:p>
          <a:p>
            <a:r>
              <a:rPr lang="en-CA" sz="1800" dirty="0">
                <a:effectLst/>
                <a:latin typeface="Segoe UI" panose="020B0502040204020203" pitchFamily="34" charset="0"/>
              </a:rPr>
              <a:t>Quizlet (again)</a:t>
            </a:r>
          </a:p>
          <a:p>
            <a:endParaRPr lang="en-CA" sz="1800" dirty="0">
              <a:effectLst/>
              <a:latin typeface="Arial" panose="020B0604020202020204" pitchFamily="34" charset="0"/>
            </a:endParaRPr>
          </a:p>
          <a:p>
            <a:r>
              <a:rPr lang="en-CA" sz="1800" dirty="0">
                <a:effectLst/>
                <a:latin typeface="Segoe UI" panose="020B0502040204020203" pitchFamily="34" charset="0"/>
              </a:rPr>
              <a:t>Writing (to be published soon):</a:t>
            </a:r>
            <a:endParaRPr lang="en-CA" sz="1800" dirty="0">
              <a:effectLst/>
              <a:latin typeface="Arial" panose="020B0604020202020204" pitchFamily="34" charset="0"/>
            </a:endParaRPr>
          </a:p>
          <a:p>
            <a:r>
              <a:rPr lang="en-CA" sz="1800" dirty="0">
                <a:effectLst/>
                <a:latin typeface="Segoe UI" panose="020B0502040204020203" pitchFamily="34" charset="0"/>
              </a:rPr>
              <a:t>diagrams.net</a:t>
            </a:r>
            <a:endParaRPr lang="en-CA" sz="1800" dirty="0">
              <a:effectLst/>
              <a:latin typeface="Arial" panose="020B0604020202020204" pitchFamily="34" charset="0"/>
            </a:endParaRPr>
          </a:p>
          <a:p>
            <a:r>
              <a:rPr lang="en-CA" sz="1800" dirty="0" err="1">
                <a:effectLst/>
                <a:latin typeface="Segoe UI" panose="020B0502040204020203" pitchFamily="34" charset="0"/>
              </a:rPr>
              <a:t>Workflowy</a:t>
            </a:r>
            <a:endParaRPr lang="en-CA" sz="1800" dirty="0">
              <a:effectLst/>
              <a:latin typeface="Arial" panose="020B0604020202020204" pitchFamily="34" charset="0"/>
            </a:endParaRPr>
          </a:p>
          <a:p>
            <a:r>
              <a:rPr lang="en-CA" sz="1800" dirty="0">
                <a:effectLst/>
                <a:latin typeface="Segoe UI" panose="020B0502040204020203" pitchFamily="34" charset="0"/>
              </a:rPr>
              <a:t>Microsoft Dictate</a:t>
            </a:r>
            <a:endParaRPr lang="en-CA" sz="1800" dirty="0">
              <a:effectLst/>
              <a:latin typeface="Arial" panose="020B0604020202020204" pitchFamily="34" charset="0"/>
            </a:endParaRPr>
          </a:p>
          <a:p>
            <a:r>
              <a:rPr lang="en-CA" sz="1800" dirty="0">
                <a:effectLst/>
                <a:latin typeface="Segoe UI" panose="020B0502040204020203" pitchFamily="34" charset="0"/>
              </a:rPr>
              <a:t>Voice Typing</a:t>
            </a:r>
            <a:endParaRPr lang="en-CA" sz="1800" dirty="0">
              <a:effectLst/>
              <a:latin typeface="Arial" panose="020B0604020202020204" pitchFamily="34" charset="0"/>
            </a:endParaRPr>
          </a:p>
          <a:p>
            <a:r>
              <a:rPr lang="en-CA" sz="1800" dirty="0">
                <a:effectLst/>
                <a:latin typeface="Segoe UI" panose="020B0502040204020203" pitchFamily="34" charset="0"/>
              </a:rPr>
              <a:t>Microsoft Immersive Reader</a:t>
            </a:r>
            <a:endParaRPr lang="en-CA" sz="1800" dirty="0">
              <a:effectLst/>
              <a:latin typeface="Arial" panose="020B0604020202020204" pitchFamily="34" charset="0"/>
            </a:endParaRPr>
          </a:p>
          <a:p>
            <a:r>
              <a:rPr lang="en-CA" sz="1800" dirty="0" err="1">
                <a:effectLst/>
                <a:latin typeface="Segoe UI" panose="020B0502040204020203" pitchFamily="34" charset="0"/>
              </a:rPr>
              <a:t>Easybib</a:t>
            </a:r>
            <a:endParaRPr lang="en-CA" sz="1800" dirty="0">
              <a:effectLst/>
              <a:latin typeface="Arial" panose="020B0604020202020204" pitchFamily="34" charset="0"/>
            </a:endParaRPr>
          </a:p>
          <a:p>
            <a:r>
              <a:rPr lang="en-CA" sz="1800" dirty="0">
                <a:effectLst/>
                <a:latin typeface="Segoe UI" panose="020B0502040204020203" pitchFamily="34" charset="0"/>
              </a:rPr>
              <a:t>Microsoft Citation Generator</a:t>
            </a:r>
            <a:endParaRPr lang="en-CA" sz="1800" dirty="0">
              <a:effectLst/>
              <a:latin typeface="Arial" panose="020B0604020202020204" pitchFamily="34" charset="0"/>
            </a:endParaRPr>
          </a:p>
          <a:p>
            <a:r>
              <a:rPr lang="en-CA" sz="1800" dirty="0">
                <a:effectLst/>
                <a:latin typeface="Segoe UI" panose="020B0502040204020203" pitchFamily="34" charset="0"/>
              </a:rPr>
              <a:t>Microsoft Editor</a:t>
            </a:r>
          </a:p>
          <a:p>
            <a:r>
              <a:rPr lang="en-CA" sz="1800" dirty="0">
                <a:effectLst/>
                <a:latin typeface="Arial" panose="020B0604020202020204" pitchFamily="34" charset="0"/>
              </a:rPr>
              <a:t>Grammarly</a:t>
            </a:r>
            <a:endParaRPr lang="en-CA" sz="1800">
              <a:effectLst/>
              <a:latin typeface="Arial" panose="020B0604020202020204" pitchFamily="34" charset="0"/>
            </a:endParaRPr>
          </a:p>
          <a:p>
            <a:endParaRPr lang="en-CA" sz="1800">
              <a:effectLst/>
              <a:latin typeface="Arial" panose="020B0604020202020204" pitchFamily="34" charset="0"/>
            </a:endParaRPr>
          </a:p>
          <a:p>
            <a:r>
              <a:rPr lang="en-CA" sz="1800">
                <a:effectLst/>
                <a:latin typeface="Arial" panose="020B0604020202020204" pitchFamily="34" charset="0"/>
              </a:rPr>
              <a:t>D</a:t>
            </a:r>
            <a:r>
              <a:rPr lang="en-CA" sz="1800">
                <a:effectLst/>
                <a:latin typeface="Calibri" panose="020F0502020204030204" pitchFamily="34" charset="0"/>
                <a:ea typeface="Times New Roman" panose="02020603050405020304" pitchFamily="18" charset="0"/>
              </a:rPr>
              <a:t>emonstration</a:t>
            </a:r>
            <a:r>
              <a:rPr lang="en-CA" sz="1800">
                <a:effectLst/>
                <a:latin typeface="Arial" panose="020B0604020202020204" pitchFamily="34" charset="0"/>
              </a:rPr>
              <a:t> time!</a:t>
            </a:r>
            <a:endParaRPr lang="en-CA" sz="1800" dirty="0">
              <a:effectLst/>
              <a:latin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55CDFE6B-9037-401C-AB83-15A7F600885A}" type="slidenum">
              <a:rPr lang="en-CA" smtClean="0"/>
              <a:t>19</a:t>
            </a:fld>
            <a:endParaRPr lang="en-CA"/>
          </a:p>
        </p:txBody>
      </p:sp>
    </p:spTree>
    <p:extLst>
      <p:ext uri="{BB962C8B-B14F-4D97-AF65-F5344CB8AC3E}">
        <p14:creationId xmlns:p14="http://schemas.microsoft.com/office/powerpoint/2010/main" val="3727386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Amanda</a:t>
            </a:r>
            <a:endParaRPr lang="en-US"/>
          </a:p>
          <a:p>
            <a:pPr>
              <a:defRPr/>
            </a:pPr>
            <a:endParaRPr lang="en-US"/>
          </a:p>
          <a:p>
            <a:pPr>
              <a:defRPr/>
            </a:pPr>
            <a:r>
              <a:rPr lang="en-US"/>
              <a:t>We encourage you all to take a moment to acknowledge land that you are on. As we are located in Ottawa and presenting on behalf of Carleton University, </a:t>
            </a:r>
            <a:r>
              <a:rPr lang="en-CA"/>
              <a:t>we would like to acknowledge the Algonquin nation upon whose traditional and unceded territory we work and live.</a:t>
            </a:r>
            <a:endParaRPr lang="en-CA">
              <a:cs typeface="Calibri"/>
            </a:endParaRPr>
          </a:p>
        </p:txBody>
      </p:sp>
      <p:sp>
        <p:nvSpPr>
          <p:cNvPr id="4" name="Slide Number Placeholder 3"/>
          <p:cNvSpPr>
            <a:spLocks noGrp="1"/>
          </p:cNvSpPr>
          <p:nvPr>
            <p:ph type="sldNum" sz="quarter" idx="5"/>
          </p:nvPr>
        </p:nvSpPr>
        <p:spPr/>
        <p:txBody>
          <a:bodyPr/>
          <a:lstStyle/>
          <a:p>
            <a:fld id="{55CDFE6B-9037-401C-AB83-15A7F600885A}" type="slidenum">
              <a:rPr lang="en-CA" smtClean="0"/>
              <a:t>2</a:t>
            </a:fld>
            <a:endParaRPr lang="en-CA"/>
          </a:p>
        </p:txBody>
      </p:sp>
    </p:spTree>
    <p:extLst>
      <p:ext uri="{BB962C8B-B14F-4D97-AF65-F5344CB8AC3E}">
        <p14:creationId xmlns:p14="http://schemas.microsoft.com/office/powerpoint/2010/main" val="3197948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Candice </a:t>
            </a:r>
          </a:p>
          <a:p>
            <a:r>
              <a:rPr lang="en-US" dirty="0">
                <a:cs typeface="Calibri"/>
              </a:rPr>
              <a:t>While we have attempted to consider and address the functional impairments our students experience, we also recognize that there are still things that we need to improve.</a:t>
            </a:r>
            <a:endParaRPr lang="en-US" dirty="0"/>
          </a:p>
          <a:p>
            <a:endParaRPr lang="en-US" dirty="0">
              <a:cs typeface="Calibri"/>
            </a:endParaRPr>
          </a:p>
          <a:p>
            <a:r>
              <a:rPr lang="en-US" dirty="0">
                <a:cs typeface="Calibri"/>
              </a:rPr>
              <a:t>1. Create our own videos, reduce amount of text further</a:t>
            </a:r>
          </a:p>
          <a:p>
            <a:r>
              <a:rPr lang="en-US" dirty="0">
                <a:cs typeface="Calibri"/>
              </a:rPr>
              <a:t>2. Instructions about how to navigate module</a:t>
            </a:r>
          </a:p>
          <a:p>
            <a:r>
              <a:rPr lang="en-US" dirty="0">
                <a:cs typeface="Calibri"/>
              </a:rPr>
              <a:t>3. Instructions for using AT?</a:t>
            </a:r>
          </a:p>
          <a:p>
            <a:r>
              <a:rPr lang="en-US">
                <a:cs typeface="Calibri"/>
              </a:rPr>
              <a:t>4. Create additional modules for academic skills and self-regulation</a:t>
            </a:r>
          </a:p>
        </p:txBody>
      </p:sp>
      <p:sp>
        <p:nvSpPr>
          <p:cNvPr id="4" name="Slide Number Placeholder 3"/>
          <p:cNvSpPr>
            <a:spLocks noGrp="1"/>
          </p:cNvSpPr>
          <p:nvPr>
            <p:ph type="sldNum" sz="quarter" idx="5"/>
          </p:nvPr>
        </p:nvSpPr>
        <p:spPr/>
        <p:txBody>
          <a:bodyPr/>
          <a:lstStyle/>
          <a:p>
            <a:fld id="{55CDFE6B-9037-401C-AB83-15A7F600885A}" type="slidenum">
              <a:rPr lang="en-CA" smtClean="0"/>
              <a:t>20</a:t>
            </a:fld>
            <a:endParaRPr lang="en-CA"/>
          </a:p>
        </p:txBody>
      </p:sp>
    </p:spTree>
    <p:extLst>
      <p:ext uri="{BB962C8B-B14F-4D97-AF65-F5344CB8AC3E}">
        <p14:creationId xmlns:p14="http://schemas.microsoft.com/office/powerpoint/2010/main" val="3965002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All</a:t>
            </a:r>
          </a:p>
          <a:p>
            <a:r>
              <a:rPr lang="en-US" dirty="0">
                <a:cs typeface="Calibri"/>
              </a:rPr>
              <a:t>- Although these modules were created to be more accessible for students with disabilities, they are available to any Carleton student to completed. </a:t>
            </a:r>
          </a:p>
          <a:p>
            <a:r>
              <a:rPr lang="en-US" dirty="0"/>
              <a:t>http://www.advisorsoftware.com/blog/wp-content/uploads/2014/08/dexmedia.jpg</a:t>
            </a:r>
            <a:endParaRPr lang="en-US" dirty="0">
              <a:cs typeface="Calibri"/>
            </a:endParaRPr>
          </a:p>
        </p:txBody>
      </p:sp>
      <p:sp>
        <p:nvSpPr>
          <p:cNvPr id="4" name="Slide Number Placeholder 3"/>
          <p:cNvSpPr>
            <a:spLocks noGrp="1"/>
          </p:cNvSpPr>
          <p:nvPr>
            <p:ph type="sldNum" sz="quarter" idx="10"/>
          </p:nvPr>
        </p:nvSpPr>
        <p:spPr/>
        <p:txBody>
          <a:bodyPr/>
          <a:lstStyle/>
          <a:p>
            <a:fld id="{CF196138-B1E1-44BB-90ED-522CB0C585DC}" type="slidenum">
              <a:rPr lang="en-US" smtClean="0"/>
              <a:t>21</a:t>
            </a:fld>
            <a:endParaRPr lang="en-US"/>
          </a:p>
        </p:txBody>
      </p:sp>
    </p:spTree>
    <p:extLst>
      <p:ext uri="{BB962C8B-B14F-4D97-AF65-F5344CB8AC3E}">
        <p14:creationId xmlns:p14="http://schemas.microsoft.com/office/powerpoint/2010/main" val="1453827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Amanda</a:t>
            </a:r>
            <a:endParaRPr lang="en-US"/>
          </a:p>
          <a:p>
            <a:r>
              <a:rPr lang="en-US"/>
              <a:t>Everyone introduces </a:t>
            </a:r>
            <a:r>
              <a:rPr lang="en-US" dirty="0"/>
              <a:t>ourselves</a:t>
            </a:r>
            <a:endParaRPr lang="en-CA">
              <a:cs typeface="Calibri"/>
            </a:endParaRPr>
          </a:p>
        </p:txBody>
      </p:sp>
      <p:sp>
        <p:nvSpPr>
          <p:cNvPr id="4" name="Slide Number Placeholder 3"/>
          <p:cNvSpPr>
            <a:spLocks noGrp="1"/>
          </p:cNvSpPr>
          <p:nvPr>
            <p:ph type="sldNum" sz="quarter" idx="5"/>
          </p:nvPr>
        </p:nvSpPr>
        <p:spPr/>
        <p:txBody>
          <a:bodyPr/>
          <a:lstStyle/>
          <a:p>
            <a:fld id="{55CDFE6B-9037-401C-AB83-15A7F600885A}" type="slidenum">
              <a:rPr lang="en-CA" smtClean="0"/>
              <a:t>3</a:t>
            </a:fld>
            <a:endParaRPr lang="en-CA"/>
          </a:p>
        </p:txBody>
      </p:sp>
    </p:spTree>
    <p:extLst>
      <p:ext uri="{BB962C8B-B14F-4D97-AF65-F5344CB8AC3E}">
        <p14:creationId xmlns:p14="http://schemas.microsoft.com/office/powerpoint/2010/main" val="2527316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Amanda</a:t>
            </a:r>
            <a:endParaRPr lang="en-CA"/>
          </a:p>
        </p:txBody>
      </p:sp>
      <p:sp>
        <p:nvSpPr>
          <p:cNvPr id="4" name="Slide Number Placeholder 3"/>
          <p:cNvSpPr>
            <a:spLocks noGrp="1"/>
          </p:cNvSpPr>
          <p:nvPr>
            <p:ph type="sldNum" sz="quarter" idx="5"/>
          </p:nvPr>
        </p:nvSpPr>
        <p:spPr/>
        <p:txBody>
          <a:bodyPr/>
          <a:lstStyle/>
          <a:p>
            <a:fld id="{55CDFE6B-9037-401C-AB83-15A7F600885A}" type="slidenum">
              <a:rPr lang="en-CA" smtClean="0"/>
              <a:t>4</a:t>
            </a:fld>
            <a:endParaRPr lang="en-CA"/>
          </a:p>
        </p:txBody>
      </p:sp>
    </p:spTree>
    <p:extLst>
      <p:ext uri="{BB962C8B-B14F-4D97-AF65-F5344CB8AC3E}">
        <p14:creationId xmlns:p14="http://schemas.microsoft.com/office/powerpoint/2010/main" val="77405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Amanda</a:t>
            </a:r>
          </a:p>
          <a:p>
            <a:endParaRPr lang="en-US" dirty="0"/>
          </a:p>
          <a:p>
            <a:r>
              <a:rPr lang="en-US" dirty="0"/>
              <a:t>Our office has seen a consistent increase in students registering with Disability/Accessibility Services each year. Over time, this puts a strain on accommodation services in terms of space and staff.</a:t>
            </a:r>
            <a:endParaRPr lang="en-US" dirty="0">
              <a:cs typeface="Calibri"/>
            </a:endParaRPr>
          </a:p>
          <a:p>
            <a:endParaRPr lang="en-US" dirty="0"/>
          </a:p>
          <a:p>
            <a:r>
              <a:rPr lang="en-US" dirty="0"/>
              <a:t>While we obviously believe in the importance of accommodation, we are seeing more and more students whose needs can be better addressed by individualized learning strategies support or a combination of the two. Providing learning strategies support that considers and addresses the functional impairments students experience as a result of their disabilities can, 1) decrease the need for accommodations, and 2) allow them to actually build their academic and metacognitive self-regulation skills, which are generalizable to other life domains including the workplace.</a:t>
            </a:r>
            <a:endParaRPr lang="en-US" dirty="0">
              <a:cs typeface="Calibri"/>
            </a:endParaRPr>
          </a:p>
          <a:p>
            <a:endParaRPr lang="en-US" dirty="0"/>
          </a:p>
          <a:p>
            <a:r>
              <a:rPr lang="en-US" dirty="0"/>
              <a:t>Although we feel that it is extremely worthwhile, focusing on and increasing the number of one-on-one appointments with students this also puts a strain on staff time. We decided to create online learning strategies modules to address this and more.</a:t>
            </a:r>
            <a:endParaRPr lang="en-US" dirty="0">
              <a:cs typeface="Calibri"/>
            </a:endParaRPr>
          </a:p>
          <a:p>
            <a:endParaRPr lang="en-US" dirty="0"/>
          </a:p>
          <a:p>
            <a:pPr marL="228600" indent="-228600">
              <a:buAutoNum type="arabicPeriod"/>
            </a:pPr>
            <a:r>
              <a:rPr lang="en-US" dirty="0"/>
              <a:t>Mitigate the waiting period in peak times by providing students with some learning strategies content they can access immediately.</a:t>
            </a:r>
            <a:endParaRPr lang="en-US" dirty="0">
              <a:cs typeface="Calibri"/>
            </a:endParaRPr>
          </a:p>
          <a:p>
            <a:pPr marL="228600" indent="-228600">
              <a:buAutoNum type="arabicPeriod"/>
            </a:pPr>
            <a:r>
              <a:rPr lang="en-US" dirty="0"/>
              <a:t>Provides an introduction to the content covered in individual sessions, so it can save some time in the one-on-one sessions and also ensure the student and learning strategist are “on the same page” in terms of basics and using the same language, etc.</a:t>
            </a:r>
            <a:endParaRPr lang="en-US" dirty="0">
              <a:cs typeface="Calibri"/>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Sometimes are sufficient for students requiring less intensive intervention.</a:t>
            </a:r>
            <a:endParaRPr lang="en-US" dirty="0">
              <a:cs typeface="Calibri"/>
            </a:endParaRPr>
          </a:p>
          <a:p>
            <a:pPr marL="228600" indent="-228600">
              <a:buFontTx/>
              <a:buAutoNum type="arabicPeriod"/>
              <a:defRPr/>
            </a:pPr>
            <a:r>
              <a:rPr lang="en-US" dirty="0"/>
              <a:t>Students will also have access to them for the entirety of their academic career, so they can revisit them for a refresher or come back to download a new tool to try. </a:t>
            </a:r>
            <a:endParaRPr lang="en-CA" dirty="0"/>
          </a:p>
        </p:txBody>
      </p:sp>
      <p:sp>
        <p:nvSpPr>
          <p:cNvPr id="4" name="Slide Number Placeholder 3"/>
          <p:cNvSpPr>
            <a:spLocks noGrp="1"/>
          </p:cNvSpPr>
          <p:nvPr>
            <p:ph type="sldNum" sz="quarter" idx="5"/>
          </p:nvPr>
        </p:nvSpPr>
        <p:spPr/>
        <p:txBody>
          <a:bodyPr/>
          <a:lstStyle/>
          <a:p>
            <a:fld id="{55CDFE6B-9037-401C-AB83-15A7F600885A}" type="slidenum">
              <a:rPr lang="en-CA" smtClean="0"/>
              <a:t>5</a:t>
            </a:fld>
            <a:endParaRPr lang="en-CA"/>
          </a:p>
        </p:txBody>
      </p:sp>
    </p:spTree>
    <p:extLst>
      <p:ext uri="{BB962C8B-B14F-4D97-AF65-F5344CB8AC3E}">
        <p14:creationId xmlns:p14="http://schemas.microsoft.com/office/powerpoint/2010/main" val="766707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Amanda</a:t>
            </a:r>
          </a:p>
          <a:p>
            <a:r>
              <a:rPr lang="en-CA" dirty="0"/>
              <a:t>At Carleton as with several post-secondary institutions we have a generalized Learning Support Centre for all student. Our </a:t>
            </a:r>
            <a:r>
              <a:rPr lang="en-CA" b="1" i="0" u="none" strike="noStrike" dirty="0">
                <a:solidFill>
                  <a:srgbClr val="BF112B"/>
                </a:solidFill>
                <a:effectLst/>
                <a:latin typeface="Gotham Narrow SSm A"/>
                <a:hlinkClick r:id="rId3"/>
              </a:rPr>
              <a:t>Centre for Student Academic Support</a:t>
            </a:r>
            <a:r>
              <a:rPr lang="en-CA" b="1" i="0" u="none" strike="noStrike" dirty="0">
                <a:solidFill>
                  <a:srgbClr val="BF112B"/>
                </a:solidFill>
                <a:effectLst/>
                <a:latin typeface="Gotham Narrow SSm A"/>
              </a:rPr>
              <a:t> </a:t>
            </a:r>
            <a:r>
              <a:rPr lang="en-CA" b="0" i="0" u="none" strike="noStrike" dirty="0">
                <a:solidFill>
                  <a:srgbClr val="BF112B"/>
                </a:solidFill>
                <a:effectLst/>
                <a:latin typeface="Gotham Narrow SSm A"/>
              </a:rPr>
              <a:t>currently offers over 19 online workshops for various learning skills, PASS sessions, on one </a:t>
            </a:r>
            <a:r>
              <a:rPr lang="en-CA" b="0" i="0" u="none" strike="noStrike" dirty="0" err="1">
                <a:solidFill>
                  <a:srgbClr val="BF112B"/>
                </a:solidFill>
                <a:effectLst/>
                <a:latin typeface="Gotham Narrow SSm A"/>
              </a:rPr>
              <a:t>one</a:t>
            </a:r>
            <a:r>
              <a:rPr lang="en-CA" b="0" i="0" u="none" strike="noStrike" dirty="0">
                <a:solidFill>
                  <a:srgbClr val="BF112B"/>
                </a:solidFill>
                <a:effectLst/>
                <a:latin typeface="Gotham Narrow SSm A"/>
              </a:rPr>
              <a:t> writing support etc. In addition, we have a science student success centre, Math tutorial centre and an Engineering Support Service for first year students. And that is not including the thousands of online channels and courses that student use like the Khan Academy, College Info Geek,  Skill Share and more. </a:t>
            </a:r>
            <a:endParaRPr lang="en-CA" dirty="0"/>
          </a:p>
        </p:txBody>
      </p:sp>
      <p:sp>
        <p:nvSpPr>
          <p:cNvPr id="4" name="Slide Number Placeholder 3"/>
          <p:cNvSpPr>
            <a:spLocks noGrp="1"/>
          </p:cNvSpPr>
          <p:nvPr>
            <p:ph type="sldNum" sz="quarter" idx="5"/>
          </p:nvPr>
        </p:nvSpPr>
        <p:spPr/>
        <p:txBody>
          <a:bodyPr/>
          <a:lstStyle/>
          <a:p>
            <a:fld id="{55CDFE6B-9037-401C-AB83-15A7F600885A}" type="slidenum">
              <a:rPr lang="en-CA" smtClean="0"/>
              <a:t>6</a:t>
            </a:fld>
            <a:endParaRPr lang="en-CA"/>
          </a:p>
        </p:txBody>
      </p:sp>
    </p:spTree>
    <p:extLst>
      <p:ext uri="{BB962C8B-B14F-4D97-AF65-F5344CB8AC3E}">
        <p14:creationId xmlns:p14="http://schemas.microsoft.com/office/powerpoint/2010/main" val="1458454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Amanda</a:t>
            </a:r>
          </a:p>
          <a:p>
            <a:pPr lvl="1"/>
            <a:r>
              <a:rPr lang="en-CA" b="1">
                <a:latin typeface="Times New Roman" panose="02020603050405020304" pitchFamily="18" charset="0"/>
              </a:rPr>
              <a:t>Gaps</a:t>
            </a:r>
          </a:p>
          <a:p>
            <a:pPr lvl="2"/>
            <a:r>
              <a:rPr lang="en-CA" b="1">
                <a:latin typeface="Times New Roman" panose="02020603050405020304" pitchFamily="18" charset="0"/>
              </a:rPr>
              <a:t>Formatting/navigation</a:t>
            </a:r>
          </a:p>
          <a:p>
            <a:pPr lvl="3"/>
            <a:r>
              <a:rPr lang="en-CA" b="1">
                <a:latin typeface="Times New Roman" panose="02020603050405020304" pitchFamily="18" charset="0"/>
              </a:rPr>
              <a:t>Difficult for screen readers</a:t>
            </a:r>
          </a:p>
          <a:p>
            <a:pPr lvl="3"/>
            <a:r>
              <a:rPr lang="en-CA" b="1">
                <a:latin typeface="Times New Roman" panose="02020603050405020304" pitchFamily="18" charset="0"/>
              </a:rPr>
              <a:t>Text heavy</a:t>
            </a:r>
          </a:p>
          <a:p>
            <a:pPr lvl="2"/>
            <a:r>
              <a:rPr lang="en-CA" b="1">
                <a:latin typeface="Times New Roman" panose="02020603050405020304" pitchFamily="18" charset="0"/>
              </a:rPr>
              <a:t>Missing tangible tools</a:t>
            </a:r>
          </a:p>
          <a:p>
            <a:pPr lvl="3"/>
            <a:r>
              <a:rPr lang="en-CA" b="1">
                <a:latin typeface="Times New Roman" panose="02020603050405020304" pitchFamily="18" charset="0"/>
              </a:rPr>
              <a:t>Missing AT</a:t>
            </a:r>
          </a:p>
          <a:p>
            <a:pPr lvl="2"/>
            <a:r>
              <a:rPr lang="en-CA" b="1">
                <a:latin typeface="Times New Roman" panose="02020603050405020304" pitchFamily="18" charset="0"/>
              </a:rPr>
              <a:t>Doesn't consider functional impairments</a:t>
            </a:r>
          </a:p>
          <a:p>
            <a:pPr lvl="3"/>
            <a:r>
              <a:rPr lang="en-CA" b="1">
                <a:latin typeface="Times New Roman" panose="02020603050405020304" pitchFamily="18" charset="0"/>
              </a:rPr>
              <a:t>Too long - not feasible/sustainable/interesting</a:t>
            </a:r>
          </a:p>
          <a:p>
            <a:endParaRPr lang="en-CA"/>
          </a:p>
        </p:txBody>
      </p:sp>
      <p:sp>
        <p:nvSpPr>
          <p:cNvPr id="4" name="Slide Number Placeholder 3"/>
          <p:cNvSpPr>
            <a:spLocks noGrp="1"/>
          </p:cNvSpPr>
          <p:nvPr>
            <p:ph type="sldNum" sz="quarter" idx="5"/>
          </p:nvPr>
        </p:nvSpPr>
        <p:spPr/>
        <p:txBody>
          <a:bodyPr/>
          <a:lstStyle/>
          <a:p>
            <a:fld id="{55CDFE6B-9037-401C-AB83-15A7F600885A}" type="slidenum">
              <a:rPr lang="en-CA" smtClean="0"/>
              <a:t>7</a:t>
            </a:fld>
            <a:endParaRPr lang="en-CA"/>
          </a:p>
        </p:txBody>
      </p:sp>
    </p:spTree>
    <p:extLst>
      <p:ext uri="{BB962C8B-B14F-4D97-AF65-F5344CB8AC3E}">
        <p14:creationId xmlns:p14="http://schemas.microsoft.com/office/powerpoint/2010/main" val="2918919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Candice</a:t>
            </a:r>
          </a:p>
          <a:p>
            <a:endParaRPr lang="en-US">
              <a:cs typeface="Calibri"/>
            </a:endParaRPr>
          </a:p>
          <a:p>
            <a:r>
              <a:rPr lang="en-US"/>
              <a:t>In keeping with principles of Universal Design for Learning, we wanted to ensure that both the module </a:t>
            </a:r>
            <a:r>
              <a:rPr lang="en-US" b="1"/>
              <a:t>delivery </a:t>
            </a:r>
            <a:r>
              <a:rPr lang="en-US"/>
              <a:t>and the module </a:t>
            </a:r>
            <a:r>
              <a:rPr lang="en-US" b="1"/>
              <a:t>content </a:t>
            </a:r>
            <a:r>
              <a:rPr lang="en-US"/>
              <a:t>considers and addresses the functional impairments our students experience as a result of their disabilities.</a:t>
            </a:r>
            <a:endParaRPr lang="en-US">
              <a:cs typeface="Calibri"/>
            </a:endParaRPr>
          </a:p>
        </p:txBody>
      </p:sp>
      <p:sp>
        <p:nvSpPr>
          <p:cNvPr id="4" name="Slide Number Placeholder 3"/>
          <p:cNvSpPr>
            <a:spLocks noGrp="1"/>
          </p:cNvSpPr>
          <p:nvPr>
            <p:ph type="sldNum" sz="quarter" idx="5"/>
          </p:nvPr>
        </p:nvSpPr>
        <p:spPr/>
        <p:txBody>
          <a:bodyPr/>
          <a:lstStyle/>
          <a:p>
            <a:fld id="{55CDFE6B-9037-401C-AB83-15A7F600885A}" type="slidenum">
              <a:rPr lang="en-CA" smtClean="0"/>
              <a:t>8</a:t>
            </a:fld>
            <a:endParaRPr lang="en-CA"/>
          </a:p>
        </p:txBody>
      </p:sp>
    </p:spTree>
    <p:extLst>
      <p:ext uri="{BB962C8B-B14F-4D97-AF65-F5344CB8AC3E}">
        <p14:creationId xmlns:p14="http://schemas.microsoft.com/office/powerpoint/2010/main" val="2529749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Jordyn</a:t>
            </a:r>
          </a:p>
          <a:p>
            <a:endParaRPr lang="en-US" dirty="0"/>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800" kern="1200" dirty="0">
                <a:solidFill>
                  <a:srgbClr val="000000"/>
                </a:solidFill>
                <a:latin typeface="Calibri" panose="020F0502020204030204" pitchFamily="34" charset="0"/>
              </a:rPr>
              <a:t>Making sure the module Delivery (the organization, presentation, and accessible features) and Content (</a:t>
            </a:r>
            <a:r>
              <a:rPr lang="en-CA" sz="1800" dirty="0">
                <a:effectLst/>
                <a:latin typeface="Calibri" panose="020F0502020204030204" pitchFamily="34" charset="0"/>
                <a:ea typeface="Calibri" panose="020F0502020204030204" pitchFamily="34" charset="0"/>
                <a:cs typeface="Times New Roman" panose="02020603050405020304" pitchFamily="18" charset="0"/>
              </a:rPr>
              <a:t>strategies, downloadable resources, and tools</a:t>
            </a:r>
            <a:r>
              <a:rPr lang="en-US" sz="1800" kern="1200" dirty="0">
                <a:solidFill>
                  <a:srgbClr val="000000"/>
                </a:solidFill>
                <a:latin typeface="Calibri" panose="020F0502020204030204" pitchFamily="34" charset="0"/>
              </a:rPr>
              <a:t>) follow </a:t>
            </a:r>
            <a:r>
              <a:rPr lang="en-US" sz="1800" b="1" kern="1200" dirty="0">
                <a:solidFill>
                  <a:srgbClr val="000000"/>
                </a:solidFill>
                <a:latin typeface="Calibri" panose="020F0502020204030204" pitchFamily="34" charset="0"/>
              </a:rPr>
              <a:t>Web Content Accessibility Guidelines</a:t>
            </a:r>
            <a:r>
              <a:rPr lang="en-US" sz="1800" b="0" kern="1200" dirty="0">
                <a:solidFill>
                  <a:srgbClr val="000000"/>
                </a:solidFill>
                <a:latin typeface="Calibri" panose="020F0502020204030204" pitchFamily="34" charset="0"/>
              </a:rPr>
              <a:t> (WCAG) standard</a:t>
            </a:r>
            <a:r>
              <a:rPr lang="en-US" sz="1800" b="0" kern="1200">
                <a:solidFill>
                  <a:srgbClr val="000000"/>
                </a:solidFill>
                <a:latin typeface="Calibri" panose="020F0502020204030204" pitchFamily="34" charset="0"/>
              </a:rPr>
              <a:t> https://www.w3.org/WAI/standards-guidelines/wcag/</a:t>
            </a:r>
            <a:endParaRPr lang="en-US" sz="1800" b="0" kern="1200" dirty="0">
              <a:solidFill>
                <a:srgbClr val="000000"/>
              </a:solidFill>
              <a:latin typeface="Calibri" panose="020F0502020204030204" pitchFamily="34" charset="0"/>
            </a:endParaRPr>
          </a:p>
          <a:p>
            <a:pPr>
              <a:buFont typeface="Symbol" panose="05050102010706020507" pitchFamily="18" charset="2"/>
              <a:buChar char="·"/>
            </a:pPr>
            <a:r>
              <a:rPr lang="en-CA" sz="1800" b="0" kern="1200" dirty="0">
                <a:solidFill>
                  <a:srgbClr val="000000"/>
                </a:solidFill>
                <a:latin typeface="Calibri" panose="020F0502020204030204" pitchFamily="34" charset="0"/>
              </a:rPr>
              <a:t>Headings</a:t>
            </a:r>
          </a:p>
          <a:p>
            <a:pPr>
              <a:buFont typeface="Symbol" panose="05050102010706020507" pitchFamily="18" charset="2"/>
              <a:buChar char="·"/>
            </a:pPr>
            <a:r>
              <a:rPr lang="en-CA" sz="1800" b="0" kern="1200" dirty="0">
                <a:solidFill>
                  <a:srgbClr val="000000"/>
                </a:solidFill>
                <a:latin typeface="Calibri" panose="020F0502020204030204" pitchFamily="34" charset="0"/>
              </a:rPr>
              <a:t>Colour contrast</a:t>
            </a:r>
          </a:p>
          <a:p>
            <a:pPr>
              <a:buFont typeface="Symbol" panose="05050102010706020507" pitchFamily="18" charset="2"/>
              <a:buChar char="·"/>
            </a:pPr>
            <a:r>
              <a:rPr lang="en-CA" sz="1800" b="0" kern="1200" dirty="0">
                <a:solidFill>
                  <a:srgbClr val="000000"/>
                </a:solidFill>
                <a:latin typeface="Calibri" panose="020F0502020204030204" pitchFamily="34" charset="0"/>
              </a:rPr>
              <a:t>Text size</a:t>
            </a:r>
          </a:p>
          <a:p>
            <a:pPr>
              <a:buFont typeface="Symbol" panose="05050102010706020507" pitchFamily="18" charset="2"/>
              <a:buChar char="·"/>
            </a:pPr>
            <a:r>
              <a:rPr lang="en-CA" sz="1800" b="0" kern="1200" dirty="0">
                <a:solidFill>
                  <a:srgbClr val="000000"/>
                </a:solidFill>
                <a:latin typeface="Calibri" panose="020F0502020204030204" pitchFamily="34" charset="0"/>
              </a:rPr>
              <a:t>Linked content</a:t>
            </a:r>
            <a:endParaRPr lang="en-CA" sz="1800" b="0" kern="1200">
              <a:solidFill>
                <a:srgbClr val="000000"/>
              </a:solidFill>
              <a:latin typeface="Calibri" panose="020F0502020204030204" pitchFamily="34" charset="0"/>
            </a:endParaRPr>
          </a:p>
          <a:p>
            <a:pPr>
              <a:buFont typeface="Symbol" panose="05050102010706020507" pitchFamily="18" charset="2"/>
              <a:buNone/>
            </a:pPr>
            <a:endParaRPr lang="en-CA" sz="1800" b="0" kern="1200">
              <a:solidFill>
                <a:srgbClr val="000000"/>
              </a:solidFill>
              <a:latin typeface="Calibri" panose="020F0502020204030204" pitchFamily="34" charset="0"/>
            </a:endParaRPr>
          </a:p>
          <a:p>
            <a:pPr>
              <a:buFont typeface="Symbol" panose="05050102010706020507" pitchFamily="18" charset="2"/>
              <a:buNone/>
            </a:pPr>
            <a:r>
              <a:rPr lang="en-US"/>
              <a:t>Meme: https</a:t>
            </a:r>
            <a:r>
              <a:rPr lang="en-US" dirty="0"/>
              <a:t>://a11ymemes.tumblr.com/post/24060714025/one-does-not-simply-ignore-accessibility</a:t>
            </a:r>
            <a:endParaRPr lang="en-US">
              <a:cs typeface="Calibri"/>
            </a:endParaRPr>
          </a:p>
          <a:p>
            <a:r>
              <a:rPr lang="en-US" dirty="0"/>
              <a:t> </a:t>
            </a:r>
            <a:endParaRPr lang="en-US" dirty="0">
              <a:cs typeface="Calibri"/>
            </a:endParaRPr>
          </a:p>
          <a:p>
            <a:r>
              <a:rPr lang="en-US" dirty="0">
                <a:cs typeface="Calibri"/>
              </a:rPr>
              <a:t>CAST info</a:t>
            </a:r>
          </a:p>
          <a:p>
            <a:r>
              <a:rPr lang="en-CA" dirty="0">
                <a:hlinkClick r:id="rId3"/>
              </a:rPr>
              <a:t>http://udloncampus.cast.org/page/teach_executive</a:t>
            </a:r>
            <a:endParaRPr lang="en-CA"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5CDFE6B-9037-401C-AB83-15A7F600885A}" type="slidenum">
              <a:rPr lang="en-CA" smtClean="0"/>
              <a:t>9</a:t>
            </a:fld>
            <a:endParaRPr lang="en-CA"/>
          </a:p>
        </p:txBody>
      </p:sp>
    </p:spTree>
    <p:extLst>
      <p:ext uri="{BB962C8B-B14F-4D97-AF65-F5344CB8AC3E}">
        <p14:creationId xmlns:p14="http://schemas.microsoft.com/office/powerpoint/2010/main" val="3913724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18FFCAB2-0268-4DE7-B3C1-33AEFC4BD986}" type="datetimeFigureOut">
              <a:rPr lang="en-CA" smtClean="0"/>
              <a:t>2021-05-17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4A02EA-F8AD-4467-8A23-206D44127752}"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646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FFCAB2-0268-4DE7-B3C1-33AEFC4BD986}" type="datetimeFigureOut">
              <a:rPr lang="en-CA" smtClean="0"/>
              <a:t>2021-05-17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4A02EA-F8AD-4467-8A23-206D44127752}" type="slidenum">
              <a:rPr lang="en-CA" smtClean="0"/>
              <a:t>‹#›</a:t>
            </a:fld>
            <a:endParaRPr lang="en-CA"/>
          </a:p>
        </p:txBody>
      </p:sp>
    </p:spTree>
    <p:extLst>
      <p:ext uri="{BB962C8B-B14F-4D97-AF65-F5344CB8AC3E}">
        <p14:creationId xmlns:p14="http://schemas.microsoft.com/office/powerpoint/2010/main" val="204804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FFCAB2-0268-4DE7-B3C1-33AEFC4BD986}" type="datetimeFigureOut">
              <a:rPr lang="en-CA" smtClean="0"/>
              <a:t>2021-05-17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4A02EA-F8AD-4467-8A23-206D44127752}" type="slidenum">
              <a:rPr lang="en-CA" smtClean="0"/>
              <a:t>‹#›</a:t>
            </a:fld>
            <a:endParaRPr lang="en-CA"/>
          </a:p>
        </p:txBody>
      </p:sp>
    </p:spTree>
    <p:extLst>
      <p:ext uri="{BB962C8B-B14F-4D97-AF65-F5344CB8AC3E}">
        <p14:creationId xmlns:p14="http://schemas.microsoft.com/office/powerpoint/2010/main" val="2766452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71D8A-CB44-451A-88DA-CDEE1C9C1694}"/>
              </a:ext>
            </a:extLst>
          </p:cNvPr>
          <p:cNvSpPr>
            <a:spLocks noGrp="1"/>
          </p:cNvSpPr>
          <p:nvPr>
            <p:ph type="title"/>
          </p:nvPr>
        </p:nvSpPr>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7983C23-2218-4175-B663-6760B2F6F572}"/>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C27BA10-D099-4768-A259-895BFF50A478}"/>
              </a:ext>
            </a:extLst>
          </p:cNvPr>
          <p:cNvSpPr>
            <a:spLocks noGrp="1"/>
          </p:cNvSpPr>
          <p:nvPr>
            <p:ph type="dt" sz="half" idx="10"/>
          </p:nvPr>
        </p:nvSpPr>
        <p:spPr/>
        <p:txBody>
          <a:bodyPr/>
          <a:lstStyle/>
          <a:p>
            <a:fld id="{18FFCAB2-0268-4DE7-B3C1-33AEFC4BD986}" type="datetimeFigureOut">
              <a:rPr lang="en-CA" smtClean="0"/>
              <a:t>2021-05-17</a:t>
            </a:fld>
            <a:endParaRPr lang="en-CA"/>
          </a:p>
        </p:txBody>
      </p:sp>
      <p:sp>
        <p:nvSpPr>
          <p:cNvPr id="5" name="Footer Placeholder 4">
            <a:extLst>
              <a:ext uri="{FF2B5EF4-FFF2-40B4-BE49-F238E27FC236}">
                <a16:creationId xmlns:a16="http://schemas.microsoft.com/office/drawing/2014/main" id="{4861D221-2E62-44D8-92AD-8224B378383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5070159-2DEE-43F8-BC32-01273B109D66}"/>
              </a:ext>
            </a:extLst>
          </p:cNvPr>
          <p:cNvSpPr>
            <a:spLocks noGrp="1"/>
          </p:cNvSpPr>
          <p:nvPr>
            <p:ph type="sldNum" sz="quarter" idx="12"/>
          </p:nvPr>
        </p:nvSpPr>
        <p:spPr/>
        <p:txBody>
          <a:bodyPr/>
          <a:lstStyle/>
          <a:p>
            <a:fld id="{AC4A02EA-F8AD-4467-8A23-206D44127752}" type="slidenum">
              <a:rPr lang="en-CA" smtClean="0"/>
              <a:t>‹#›</a:t>
            </a:fld>
            <a:endParaRPr lang="en-CA"/>
          </a:p>
        </p:txBody>
      </p:sp>
    </p:spTree>
    <p:extLst>
      <p:ext uri="{BB962C8B-B14F-4D97-AF65-F5344CB8AC3E}">
        <p14:creationId xmlns:p14="http://schemas.microsoft.com/office/powerpoint/2010/main" val="4110522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FFCAB2-0268-4DE7-B3C1-33AEFC4BD986}" type="datetimeFigureOut">
              <a:rPr lang="en-CA" smtClean="0"/>
              <a:t>2021-05-17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4A02EA-F8AD-4467-8A23-206D44127752}" type="slidenum">
              <a:rPr lang="en-CA" smtClean="0"/>
              <a:t>‹#›</a:t>
            </a:fld>
            <a:endParaRPr lang="en-CA"/>
          </a:p>
        </p:txBody>
      </p:sp>
    </p:spTree>
    <p:extLst>
      <p:ext uri="{BB962C8B-B14F-4D97-AF65-F5344CB8AC3E}">
        <p14:creationId xmlns:p14="http://schemas.microsoft.com/office/powerpoint/2010/main" val="1533163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FFCAB2-0268-4DE7-B3C1-33AEFC4BD986}" type="datetimeFigureOut">
              <a:rPr lang="en-CA" smtClean="0"/>
              <a:t>2021-05-17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4A02EA-F8AD-4467-8A23-206D44127752}"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207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FFCAB2-0268-4DE7-B3C1-33AEFC4BD986}" type="datetimeFigureOut">
              <a:rPr lang="en-CA" smtClean="0"/>
              <a:t>2021-05-17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C4A02EA-F8AD-4467-8A23-206D44127752}" type="slidenum">
              <a:rPr lang="en-CA" smtClean="0"/>
              <a:t>‹#›</a:t>
            </a:fld>
            <a:endParaRPr lang="en-CA"/>
          </a:p>
        </p:txBody>
      </p:sp>
    </p:spTree>
    <p:extLst>
      <p:ext uri="{BB962C8B-B14F-4D97-AF65-F5344CB8AC3E}">
        <p14:creationId xmlns:p14="http://schemas.microsoft.com/office/powerpoint/2010/main" val="964711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FFCAB2-0268-4DE7-B3C1-33AEFC4BD986}" type="datetimeFigureOut">
              <a:rPr lang="en-CA" smtClean="0"/>
              <a:t>2021-05-17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C4A02EA-F8AD-4467-8A23-206D44127752}" type="slidenum">
              <a:rPr lang="en-CA" smtClean="0"/>
              <a:t>‹#›</a:t>
            </a:fld>
            <a:endParaRPr lang="en-CA"/>
          </a:p>
        </p:txBody>
      </p:sp>
    </p:spTree>
    <p:extLst>
      <p:ext uri="{BB962C8B-B14F-4D97-AF65-F5344CB8AC3E}">
        <p14:creationId xmlns:p14="http://schemas.microsoft.com/office/powerpoint/2010/main" val="3455147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FFCAB2-0268-4DE7-B3C1-33AEFC4BD986}" type="datetimeFigureOut">
              <a:rPr lang="en-CA" smtClean="0"/>
              <a:t>2021-05-17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C4A02EA-F8AD-4467-8A23-206D44127752}" type="slidenum">
              <a:rPr lang="en-CA" smtClean="0"/>
              <a:t>‹#›</a:t>
            </a:fld>
            <a:endParaRPr lang="en-CA"/>
          </a:p>
        </p:txBody>
      </p:sp>
    </p:spTree>
    <p:extLst>
      <p:ext uri="{BB962C8B-B14F-4D97-AF65-F5344CB8AC3E}">
        <p14:creationId xmlns:p14="http://schemas.microsoft.com/office/powerpoint/2010/main" val="75183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8FFCAB2-0268-4DE7-B3C1-33AEFC4BD986}" type="datetimeFigureOut">
              <a:rPr lang="en-CA" smtClean="0"/>
              <a:t>2021-05-17</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AC4A02EA-F8AD-4467-8A23-206D44127752}" type="slidenum">
              <a:rPr lang="en-CA" smtClean="0"/>
              <a:t>‹#›</a:t>
            </a:fld>
            <a:endParaRPr lang="en-CA"/>
          </a:p>
        </p:txBody>
      </p:sp>
    </p:spTree>
    <p:extLst>
      <p:ext uri="{BB962C8B-B14F-4D97-AF65-F5344CB8AC3E}">
        <p14:creationId xmlns:p14="http://schemas.microsoft.com/office/powerpoint/2010/main" val="4210225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8FFCAB2-0268-4DE7-B3C1-33AEFC4BD986}" type="datetimeFigureOut">
              <a:rPr lang="en-CA" smtClean="0"/>
              <a:t>2021-05-17</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C4A02EA-F8AD-4467-8A23-206D44127752}" type="slidenum">
              <a:rPr lang="en-CA" smtClean="0"/>
              <a:t>‹#›</a:t>
            </a:fld>
            <a:endParaRPr lang="en-CA"/>
          </a:p>
        </p:txBody>
      </p:sp>
    </p:spTree>
    <p:extLst>
      <p:ext uri="{BB962C8B-B14F-4D97-AF65-F5344CB8AC3E}">
        <p14:creationId xmlns:p14="http://schemas.microsoft.com/office/powerpoint/2010/main" val="2254143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FFCAB2-0268-4DE7-B3C1-33AEFC4BD986}" type="datetimeFigureOut">
              <a:rPr lang="en-CA" smtClean="0"/>
              <a:t>2021-05-17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C4A02EA-F8AD-4467-8A23-206D44127752}" type="slidenum">
              <a:rPr lang="en-CA" smtClean="0"/>
              <a:t>‹#›</a:t>
            </a:fld>
            <a:endParaRPr lang="en-CA"/>
          </a:p>
        </p:txBody>
      </p:sp>
    </p:spTree>
    <p:extLst>
      <p:ext uri="{BB962C8B-B14F-4D97-AF65-F5344CB8AC3E}">
        <p14:creationId xmlns:p14="http://schemas.microsoft.com/office/powerpoint/2010/main" val="2891733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8FFCAB2-0268-4DE7-B3C1-33AEFC4BD986}" type="datetimeFigureOut">
              <a:rPr lang="en-CA" smtClean="0"/>
              <a:t>2021-05-17</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C4A02EA-F8AD-4467-8A23-206D44127752}"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5881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hyperlink" Target="http://www.publicdomainpictures.net/view-image.php?image=11968" TargetMode="Externa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s://www.society19.com/ca/reasons-to-love-fall-at-carleto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Jordyn.tremblay@carleton.ca" TargetMode="External"/><Relationship Id="rId2" Type="http://schemas.openxmlformats.org/officeDocument/2006/relationships/hyperlink" Target="mailto:candice.kavanagh@carleton.ca" TargetMode="Externa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hyperlink" Target="mailto:amanda.bettencourt@carleton.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7.png"/><Relationship Id="rId4" Type="http://schemas.openxmlformats.org/officeDocument/2006/relationships/diagramLayout" Target="../diagrams/layout3.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www.peoplematters.in/blog/others/is-it-possible-to-be-completely-objective-1933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sz="6000"/>
              <a:t>Straight to the Point: Online Learning Strategies Modules that Consider and Address Functional Impairments</a:t>
            </a:r>
          </a:p>
        </p:txBody>
      </p:sp>
      <p:sp>
        <p:nvSpPr>
          <p:cNvPr id="3" name="Subtitle 2"/>
          <p:cNvSpPr>
            <a:spLocks noGrp="1"/>
          </p:cNvSpPr>
          <p:nvPr>
            <p:ph type="subTitle" idx="1"/>
          </p:nvPr>
        </p:nvSpPr>
        <p:spPr>
          <a:xfrm>
            <a:off x="1100051" y="4455620"/>
            <a:ext cx="10058400" cy="1643428"/>
          </a:xfrm>
        </p:spPr>
        <p:txBody>
          <a:bodyPr>
            <a:normAutofit/>
          </a:bodyPr>
          <a:lstStyle/>
          <a:p>
            <a:r>
              <a:rPr lang="en-US"/>
              <a:t>For students with disabilities</a:t>
            </a:r>
          </a:p>
          <a:p>
            <a:r>
              <a:rPr lang="en-US"/>
              <a:t>Presented By: </a:t>
            </a:r>
          </a:p>
          <a:p>
            <a:r>
              <a:rPr lang="en-US"/>
              <a:t>Candice Kavanagh, Jordyn Tremblay and Amanda Blais</a:t>
            </a:r>
            <a:endParaRPr lang="en-CA"/>
          </a:p>
        </p:txBody>
      </p:sp>
    </p:spTree>
    <p:extLst>
      <p:ext uri="{BB962C8B-B14F-4D97-AF65-F5344CB8AC3E}">
        <p14:creationId xmlns:p14="http://schemas.microsoft.com/office/powerpoint/2010/main" val="1057976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073AD-E1E1-429A-ABA0-B065749EBFEE}"/>
              </a:ext>
            </a:extLst>
          </p:cNvPr>
          <p:cNvSpPr>
            <a:spLocks noGrp="1"/>
          </p:cNvSpPr>
          <p:nvPr>
            <p:ph type="title"/>
          </p:nvPr>
        </p:nvSpPr>
        <p:spPr/>
        <p:txBody>
          <a:bodyPr/>
          <a:lstStyle/>
          <a:p>
            <a:r>
              <a:rPr lang="en-CA"/>
              <a:t>Metacognitive Self-Regulation</a:t>
            </a:r>
            <a:endParaRPr lang="en-CA">
              <a:cs typeface="Calibri Light"/>
            </a:endParaRPr>
          </a:p>
        </p:txBody>
      </p:sp>
      <p:graphicFrame>
        <p:nvGraphicFramePr>
          <p:cNvPr id="5" name="Diagram 4" descr="The cycle between recognize, action, reflect and adjust (if needed). Arrows connect each stage into a circle.">
            <a:extLst>
              <a:ext uri="{FF2B5EF4-FFF2-40B4-BE49-F238E27FC236}">
                <a16:creationId xmlns:a16="http://schemas.microsoft.com/office/drawing/2014/main" id="{74B6220A-6DBF-4E67-AA99-EAECFE4FA033}"/>
              </a:ext>
            </a:extLst>
          </p:cNvPr>
          <p:cNvGraphicFramePr/>
          <p:nvPr>
            <p:extLst>
              <p:ext uri="{D42A27DB-BD31-4B8C-83A1-F6EECF244321}">
                <p14:modId xmlns:p14="http://schemas.microsoft.com/office/powerpoint/2010/main" val="2112633264"/>
              </p:ext>
            </p:extLst>
          </p:nvPr>
        </p:nvGraphicFramePr>
        <p:xfrm>
          <a:off x="-243840" y="1913466"/>
          <a:ext cx="6238239" cy="4257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FCC7512A-B8D9-4CF2-8712-04B1E133CB3E}"/>
              </a:ext>
            </a:extLst>
          </p:cNvPr>
          <p:cNvSpPr>
            <a:spLocks noGrp="1"/>
          </p:cNvSpPr>
          <p:nvPr>
            <p:ph type="body" idx="1"/>
          </p:nvPr>
        </p:nvSpPr>
        <p:spPr>
          <a:xfrm>
            <a:off x="6278882" y="2015066"/>
            <a:ext cx="4754880" cy="2496776"/>
          </a:xfrm>
        </p:spPr>
        <p:txBody>
          <a:bodyPr>
            <a:noAutofit/>
          </a:bodyPr>
          <a:lstStyle/>
          <a:p>
            <a:pPr marL="457200" indent="-457200">
              <a:buAutoNum type="arabicPeriod"/>
            </a:pPr>
            <a:r>
              <a:rPr lang="en-US" sz="2800"/>
              <a:t>Identify area for development</a:t>
            </a:r>
          </a:p>
          <a:p>
            <a:pPr marL="457200" indent="-457200">
              <a:buAutoNum type="arabicPeriod"/>
            </a:pPr>
            <a:r>
              <a:rPr lang="en-US" sz="2800"/>
              <a:t>Learn and implement tools</a:t>
            </a:r>
          </a:p>
          <a:p>
            <a:pPr marL="457200" indent="-457200">
              <a:buAutoNum type="arabicPeriod"/>
            </a:pPr>
            <a:r>
              <a:rPr lang="en-CA" sz="2800"/>
              <a:t>Reflect on tool effectiveness</a:t>
            </a:r>
          </a:p>
          <a:p>
            <a:pPr marL="457200" indent="-457200">
              <a:buAutoNum type="arabicPeriod"/>
            </a:pPr>
            <a:r>
              <a:rPr lang="en-CA" sz="2800"/>
              <a:t>Adjust</a:t>
            </a:r>
          </a:p>
        </p:txBody>
      </p:sp>
    </p:spTree>
    <p:extLst>
      <p:ext uri="{BB962C8B-B14F-4D97-AF65-F5344CB8AC3E}">
        <p14:creationId xmlns:p14="http://schemas.microsoft.com/office/powerpoint/2010/main" val="103943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C322D-C6F1-4FE0-BA1D-657EEE3ADE5A}"/>
              </a:ext>
            </a:extLst>
          </p:cNvPr>
          <p:cNvSpPr>
            <a:spLocks noGrp="1"/>
          </p:cNvSpPr>
          <p:nvPr>
            <p:ph type="title"/>
          </p:nvPr>
        </p:nvSpPr>
        <p:spPr/>
        <p:txBody>
          <a:bodyPr/>
          <a:lstStyle/>
          <a:p>
            <a:r>
              <a:rPr lang="en-US" dirty="0"/>
              <a:t>Activity – Join Our Poll</a:t>
            </a:r>
            <a:endParaRPr lang="en-CA" dirty="0"/>
          </a:p>
        </p:txBody>
      </p:sp>
      <p:pic>
        <p:nvPicPr>
          <p:cNvPr id="5" name="Picture 4">
            <a:extLst>
              <a:ext uri="{FF2B5EF4-FFF2-40B4-BE49-F238E27FC236}">
                <a16:creationId xmlns:a16="http://schemas.microsoft.com/office/drawing/2014/main" id="{EDE3B71B-5ECD-4997-ADFA-751EB9F6C939}"/>
              </a:ext>
            </a:extLst>
          </p:cNvPr>
          <p:cNvPicPr>
            <a:picLocks noChangeAspect="1"/>
          </p:cNvPicPr>
          <p:nvPr/>
        </p:nvPicPr>
        <p:blipFill>
          <a:blip r:embed="rId3"/>
          <a:stretch>
            <a:fillRect/>
          </a:stretch>
        </p:blipFill>
        <p:spPr>
          <a:xfrm>
            <a:off x="1314625" y="3029638"/>
            <a:ext cx="9562749" cy="1004256"/>
          </a:xfrm>
          <a:prstGeom prst="rect">
            <a:avLst/>
          </a:prstGeom>
        </p:spPr>
      </p:pic>
    </p:spTree>
    <p:extLst>
      <p:ext uri="{BB962C8B-B14F-4D97-AF65-F5344CB8AC3E}">
        <p14:creationId xmlns:p14="http://schemas.microsoft.com/office/powerpoint/2010/main" val="4200090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C322D-C6F1-4FE0-BA1D-657EEE3ADE5A}"/>
              </a:ext>
            </a:extLst>
          </p:cNvPr>
          <p:cNvSpPr>
            <a:spLocks noGrp="1"/>
          </p:cNvSpPr>
          <p:nvPr>
            <p:ph type="title"/>
          </p:nvPr>
        </p:nvSpPr>
        <p:spPr>
          <a:xfrm>
            <a:off x="1039368" y="5589825"/>
            <a:ext cx="10113264" cy="535767"/>
          </a:xfrm>
        </p:spPr>
        <p:txBody>
          <a:bodyPr anchor="b">
            <a:noAutofit/>
          </a:bodyPr>
          <a:lstStyle/>
          <a:p>
            <a:r>
              <a:rPr lang="en-US" sz="4800"/>
              <a:t>What makes our modules unique?</a:t>
            </a:r>
            <a:endParaRPr lang="en-CA" sz="4800"/>
          </a:p>
        </p:txBody>
      </p:sp>
      <p:pic>
        <p:nvPicPr>
          <p:cNvPr id="5" name="Picture Placeholder 4" descr="A picture of several yellow tulips with one red tulip among them.">
            <a:extLst>
              <a:ext uri="{FF2B5EF4-FFF2-40B4-BE49-F238E27FC236}">
                <a16:creationId xmlns:a16="http://schemas.microsoft.com/office/drawing/2014/main" id="{B27A1F11-2973-4239-8D76-88D9E5C29656}"/>
              </a:ext>
            </a:extLst>
          </p:cNvPr>
          <p:cNvPicPr>
            <a:picLocks noGrp="1" noChangeAspect="1"/>
          </p:cNvPicPr>
          <p:nvPr>
            <p:ph type="pic" idx="1"/>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t="10308" b="10308"/>
          <a:stretch>
            <a:fillRect/>
          </a:stretch>
        </p:blipFill>
        <p:spPr>
          <a:xfrm>
            <a:off x="0" y="0"/>
            <a:ext cx="12192000" cy="4914900"/>
          </a:xfrm>
        </p:spPr>
      </p:pic>
    </p:spTree>
    <p:extLst>
      <p:ext uri="{BB962C8B-B14F-4D97-AF65-F5344CB8AC3E}">
        <p14:creationId xmlns:p14="http://schemas.microsoft.com/office/powerpoint/2010/main" val="775325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DD2DE-AB21-410E-921D-3EF99069E231}"/>
              </a:ext>
            </a:extLst>
          </p:cNvPr>
          <p:cNvSpPr>
            <a:spLocks noGrp="1"/>
          </p:cNvSpPr>
          <p:nvPr>
            <p:ph type="title"/>
          </p:nvPr>
        </p:nvSpPr>
        <p:spPr/>
        <p:txBody>
          <a:bodyPr>
            <a:noAutofit/>
          </a:bodyPr>
          <a:lstStyle/>
          <a:p>
            <a:r>
              <a:rPr lang="en-CA"/>
              <a:t>Functional Impairments Addressed by Module Delivery</a:t>
            </a:r>
            <a:endParaRPr lang="en-CA">
              <a:cs typeface="Calibri Light"/>
            </a:endParaRPr>
          </a:p>
        </p:txBody>
      </p:sp>
      <p:graphicFrame>
        <p:nvGraphicFramePr>
          <p:cNvPr id="103" name="Diagram 103" descr="- Attention/concentration&#10;- Executive functioning&#10;- Reading disabilities&#10;- Memory and processing&#10;- Mental health&#10;- Motor/physical">
            <a:extLst>
              <a:ext uri="{FF2B5EF4-FFF2-40B4-BE49-F238E27FC236}">
                <a16:creationId xmlns:a16="http://schemas.microsoft.com/office/drawing/2014/main" id="{3A97B119-E8DA-436C-95F1-AC7850AF9788}"/>
              </a:ext>
            </a:extLst>
          </p:cNvPr>
          <p:cNvGraphicFramePr/>
          <p:nvPr>
            <p:extLst>
              <p:ext uri="{D42A27DB-BD31-4B8C-83A1-F6EECF244321}">
                <p14:modId xmlns:p14="http://schemas.microsoft.com/office/powerpoint/2010/main" val="1906288166"/>
              </p:ext>
            </p:extLst>
          </p:nvPr>
        </p:nvGraphicFramePr>
        <p:xfrm>
          <a:off x="884484" y="1709138"/>
          <a:ext cx="10413999" cy="4645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22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55959-0029-492D-A85C-015BE3DC42FB}"/>
              </a:ext>
            </a:extLst>
          </p:cNvPr>
          <p:cNvSpPr>
            <a:spLocks noGrp="1"/>
          </p:cNvSpPr>
          <p:nvPr>
            <p:ph type="title"/>
          </p:nvPr>
        </p:nvSpPr>
        <p:spPr/>
        <p:txBody>
          <a:bodyPr>
            <a:noAutofit/>
          </a:bodyPr>
          <a:lstStyle/>
          <a:p>
            <a:r>
              <a:rPr lang="en-CA" i="0" u="none" strike="noStrike" baseline="0"/>
              <a:t>Organization and Presentation</a:t>
            </a:r>
          </a:p>
        </p:txBody>
      </p:sp>
      <p:sp>
        <p:nvSpPr>
          <p:cNvPr id="3" name="Text Placeholder 2">
            <a:extLst>
              <a:ext uri="{FF2B5EF4-FFF2-40B4-BE49-F238E27FC236}">
                <a16:creationId xmlns:a16="http://schemas.microsoft.com/office/drawing/2014/main" id="{6BF9581D-ABD0-47E5-BF50-0B51E170417E}"/>
              </a:ext>
            </a:extLst>
          </p:cNvPr>
          <p:cNvSpPr>
            <a:spLocks noGrp="1"/>
          </p:cNvSpPr>
          <p:nvPr>
            <p:ph type="body" idx="1"/>
          </p:nvPr>
        </p:nvSpPr>
        <p:spPr>
          <a:xfrm>
            <a:off x="1097280" y="1845734"/>
            <a:ext cx="10058400" cy="2729398"/>
          </a:xfrm>
        </p:spPr>
        <p:txBody>
          <a:bodyPr vert="horz" lIns="0" tIns="45720" rIns="0" bIns="45720" rtlCol="0" anchor="t">
            <a:noAutofit/>
          </a:bodyPr>
          <a:lstStyle/>
          <a:p>
            <a:pPr marL="383540" lvl="1">
              <a:buFont typeface="Arial" pitchFamily="34" charset="0"/>
              <a:buChar char="•"/>
            </a:pPr>
            <a:r>
              <a:rPr lang="en-CA" sz="2800">
                <a:cs typeface="Calibri"/>
              </a:rPr>
              <a:t>Short overall duration</a:t>
            </a:r>
          </a:p>
          <a:p>
            <a:pPr marL="383540" lvl="1">
              <a:buFont typeface="Arial" pitchFamily="34" charset="0"/>
              <a:buChar char="•"/>
            </a:pPr>
            <a:r>
              <a:rPr lang="en-CA" sz="2800">
                <a:cs typeface="Calibri"/>
              </a:rPr>
              <a:t>Clear and logically-ordered</a:t>
            </a:r>
            <a:endParaRPr lang="en-US" sz="2800">
              <a:cs typeface="Calibri"/>
            </a:endParaRPr>
          </a:p>
          <a:p>
            <a:pPr marL="383540" lvl="1">
              <a:buFont typeface="Arial" pitchFamily="34" charset="0"/>
              <a:buChar char="•"/>
            </a:pPr>
            <a:r>
              <a:rPr lang="en-CA" sz="2800">
                <a:cs typeface="Calibri"/>
              </a:rPr>
              <a:t>Comprised of several smaller sections</a:t>
            </a:r>
            <a:endParaRPr lang="en-US" sz="2800">
              <a:cs typeface="Calibri"/>
            </a:endParaRPr>
          </a:p>
          <a:p>
            <a:pPr marL="383540" lvl="1">
              <a:buFont typeface="Arial" pitchFamily="34" charset="0"/>
              <a:buChar char="•"/>
            </a:pPr>
            <a:r>
              <a:rPr lang="en-CA" sz="2800">
                <a:cs typeface="Calibri"/>
              </a:rPr>
              <a:t>Can be completed in parts or as a whole</a:t>
            </a:r>
          </a:p>
          <a:p>
            <a:pPr marL="383540" lvl="1">
              <a:buFont typeface="Arial" pitchFamily="34" charset="0"/>
              <a:buChar char="•"/>
            </a:pPr>
            <a:r>
              <a:rPr lang="en-CA" sz="2800">
                <a:cs typeface="Calibri"/>
              </a:rPr>
              <a:t>Video content (work in progress)</a:t>
            </a:r>
            <a:endParaRPr lang="en-CA" sz="2800"/>
          </a:p>
          <a:p>
            <a:pPr marL="383540" lvl="1">
              <a:buFont typeface="Arial" pitchFamily="34" charset="0"/>
              <a:buChar char="•"/>
            </a:pPr>
            <a:r>
              <a:rPr lang="en-CA" sz="2800">
                <a:cs typeface="Calibri"/>
              </a:rPr>
              <a:t>Concise</a:t>
            </a:r>
          </a:p>
        </p:txBody>
      </p:sp>
      <p:pic>
        <p:nvPicPr>
          <p:cNvPr id="5" name="Picture 5" descr="Screenshot from the Time Management module demonstrating the Pro Tips section of a page.">
            <a:extLst>
              <a:ext uri="{FF2B5EF4-FFF2-40B4-BE49-F238E27FC236}">
                <a16:creationId xmlns:a16="http://schemas.microsoft.com/office/drawing/2014/main" id="{B3929EA0-88A5-4EC8-B053-A96FE63F7249}"/>
              </a:ext>
            </a:extLst>
          </p:cNvPr>
          <p:cNvPicPr>
            <a:picLocks noChangeAspect="1"/>
          </p:cNvPicPr>
          <p:nvPr/>
        </p:nvPicPr>
        <p:blipFill>
          <a:blip r:embed="rId3"/>
          <a:stretch>
            <a:fillRect/>
          </a:stretch>
        </p:blipFill>
        <p:spPr>
          <a:xfrm>
            <a:off x="1858203" y="4563516"/>
            <a:ext cx="8954218" cy="1642009"/>
          </a:xfrm>
          <a:prstGeom prst="rect">
            <a:avLst/>
          </a:prstGeom>
          <a:ln>
            <a:solidFill>
              <a:schemeClr val="accent1"/>
            </a:solidFill>
          </a:ln>
        </p:spPr>
      </p:pic>
    </p:spTree>
    <p:extLst>
      <p:ext uri="{BB962C8B-B14F-4D97-AF65-F5344CB8AC3E}">
        <p14:creationId xmlns:p14="http://schemas.microsoft.com/office/powerpoint/2010/main" val="1693589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7EE4F-300C-4686-8C53-58839DF0AD83}"/>
              </a:ext>
            </a:extLst>
          </p:cNvPr>
          <p:cNvSpPr>
            <a:spLocks noGrp="1"/>
          </p:cNvSpPr>
          <p:nvPr>
            <p:ph type="title"/>
          </p:nvPr>
        </p:nvSpPr>
        <p:spPr/>
        <p:txBody>
          <a:bodyPr>
            <a:noAutofit/>
          </a:bodyPr>
          <a:lstStyle/>
          <a:p>
            <a:r>
              <a:rPr lang="en-CA"/>
              <a:t>Accessible Features</a:t>
            </a:r>
          </a:p>
        </p:txBody>
      </p:sp>
      <p:sp>
        <p:nvSpPr>
          <p:cNvPr id="3" name="Text Placeholder 2">
            <a:extLst>
              <a:ext uri="{FF2B5EF4-FFF2-40B4-BE49-F238E27FC236}">
                <a16:creationId xmlns:a16="http://schemas.microsoft.com/office/drawing/2014/main" id="{61C69208-F9D8-4DE2-ACE7-C77A1492CDB5}"/>
              </a:ext>
            </a:extLst>
          </p:cNvPr>
          <p:cNvSpPr>
            <a:spLocks noGrp="1"/>
          </p:cNvSpPr>
          <p:nvPr>
            <p:ph type="body" idx="1"/>
          </p:nvPr>
        </p:nvSpPr>
        <p:spPr/>
        <p:txBody>
          <a:bodyPr>
            <a:normAutofit/>
          </a:bodyPr>
          <a:lstStyle/>
          <a:p>
            <a:pPr algn="ctr"/>
            <a:r>
              <a:rPr lang="en-CA" sz="2800"/>
              <a:t>Captioning</a:t>
            </a:r>
          </a:p>
        </p:txBody>
      </p:sp>
      <p:sp>
        <p:nvSpPr>
          <p:cNvPr id="4" name="Content Placeholder 3">
            <a:extLst>
              <a:ext uri="{FF2B5EF4-FFF2-40B4-BE49-F238E27FC236}">
                <a16:creationId xmlns:a16="http://schemas.microsoft.com/office/drawing/2014/main" id="{4588C67B-1F96-42DE-9B21-33B6E5B638FA}"/>
              </a:ext>
            </a:extLst>
          </p:cNvPr>
          <p:cNvSpPr>
            <a:spLocks noGrp="1"/>
          </p:cNvSpPr>
          <p:nvPr>
            <p:ph sz="half" idx="2"/>
          </p:nvPr>
        </p:nvSpPr>
        <p:spPr/>
        <p:txBody>
          <a:bodyPr/>
          <a:lstStyle/>
          <a:p>
            <a:pPr marL="742950" lvl="1" indent="-285750">
              <a:lnSpc>
                <a:spcPct val="107000"/>
              </a:lnSpc>
              <a:spcAft>
                <a:spcPts val="800"/>
              </a:spcAft>
              <a:buFont typeface="Arial" panose="020B0604020202020204" pitchFamily="34" charset="0"/>
              <a:buChar char="•"/>
            </a:pPr>
            <a:r>
              <a:rPr lang="en-CA" sz="2800">
                <a:effectLst/>
                <a:ea typeface="Calibri" panose="020F0502020204030204" pitchFamily="34" charset="0"/>
                <a:cs typeface="Times New Roman" panose="02020603050405020304" pitchFamily="18" charset="0"/>
              </a:rPr>
              <a:t>Hearing impairments</a:t>
            </a:r>
          </a:p>
          <a:p>
            <a:pPr marL="742950" lvl="1" indent="-285750">
              <a:lnSpc>
                <a:spcPct val="107000"/>
              </a:lnSpc>
              <a:spcAft>
                <a:spcPts val="800"/>
              </a:spcAft>
              <a:buFont typeface="Arial" panose="020B0604020202020204" pitchFamily="34" charset="0"/>
              <a:buChar char="•"/>
            </a:pPr>
            <a:r>
              <a:rPr lang="en-CA" sz="2800">
                <a:effectLst/>
                <a:ea typeface="Calibri" panose="020F0502020204030204" pitchFamily="34" charset="0"/>
                <a:cs typeface="Times New Roman" panose="02020603050405020304" pitchFamily="18" charset="0"/>
              </a:rPr>
              <a:t>Auditory processing</a:t>
            </a:r>
          </a:p>
          <a:p>
            <a:pPr marL="742950" lvl="1" indent="-285750">
              <a:lnSpc>
                <a:spcPct val="107000"/>
              </a:lnSpc>
              <a:spcAft>
                <a:spcPts val="800"/>
              </a:spcAft>
              <a:buFont typeface="Arial" panose="020B0604020202020204" pitchFamily="34" charset="0"/>
              <a:buChar char="•"/>
            </a:pPr>
            <a:r>
              <a:rPr lang="en-CA" sz="2800"/>
              <a:t>Executive functioning</a:t>
            </a:r>
            <a:endParaRPr lang="en-CA" sz="2800">
              <a:effectLst/>
              <a:ea typeface="Calibri" panose="020F0502020204030204" pitchFamily="34" charset="0"/>
              <a:cs typeface="Times New Roman" panose="02020603050405020304" pitchFamily="18" charset="0"/>
            </a:endParaRPr>
          </a:p>
          <a:p>
            <a:endParaRPr lang="en-CA" dirty="0"/>
          </a:p>
        </p:txBody>
      </p:sp>
      <p:sp>
        <p:nvSpPr>
          <p:cNvPr id="5" name="Text Placeholder 4">
            <a:extLst>
              <a:ext uri="{FF2B5EF4-FFF2-40B4-BE49-F238E27FC236}">
                <a16:creationId xmlns:a16="http://schemas.microsoft.com/office/drawing/2014/main" id="{AC98515D-3DC4-4856-9D7A-C1AD1A8FDA01}"/>
              </a:ext>
            </a:extLst>
          </p:cNvPr>
          <p:cNvSpPr>
            <a:spLocks noGrp="1"/>
          </p:cNvSpPr>
          <p:nvPr>
            <p:ph type="body" sz="quarter" idx="3"/>
          </p:nvPr>
        </p:nvSpPr>
        <p:spPr/>
        <p:txBody>
          <a:bodyPr>
            <a:noAutofit/>
          </a:bodyPr>
          <a:lstStyle/>
          <a:p>
            <a:pPr algn="ctr"/>
            <a:r>
              <a:rPr lang="en-CA" sz="2800">
                <a:effectLst/>
                <a:latin typeface="Calibri" panose="020F0502020204030204" pitchFamily="34" charset="0"/>
                <a:ea typeface="Calibri" panose="020F0502020204030204" pitchFamily="34" charset="0"/>
                <a:cs typeface="Times New Roman" panose="02020603050405020304" pitchFamily="18" charset="0"/>
              </a:rPr>
              <a:t>Screen reader accessible content </a:t>
            </a:r>
            <a:endParaRPr lang="en-CA" sz="2800"/>
          </a:p>
        </p:txBody>
      </p:sp>
      <p:sp>
        <p:nvSpPr>
          <p:cNvPr id="6" name="Content Placeholder 5">
            <a:extLst>
              <a:ext uri="{FF2B5EF4-FFF2-40B4-BE49-F238E27FC236}">
                <a16:creationId xmlns:a16="http://schemas.microsoft.com/office/drawing/2014/main" id="{6348BCB5-B781-4513-BC06-BFA7193F67FC}"/>
              </a:ext>
            </a:extLst>
          </p:cNvPr>
          <p:cNvSpPr>
            <a:spLocks noGrp="1"/>
          </p:cNvSpPr>
          <p:nvPr>
            <p:ph sz="quarter" idx="4"/>
          </p:nvPr>
        </p:nvSpPr>
        <p:spPr/>
        <p:txBody>
          <a:bodyPr>
            <a:normAutofit/>
          </a:bodyPr>
          <a:lstStyle/>
          <a:p>
            <a:pPr marL="742950" lvl="1" indent="-285750">
              <a:lnSpc>
                <a:spcPct val="107000"/>
              </a:lnSpc>
              <a:spcAft>
                <a:spcPts val="800"/>
              </a:spcAft>
              <a:buFont typeface="Arial" panose="020B0604020202020204" pitchFamily="34" charset="0"/>
              <a:buChar char="•"/>
            </a:pPr>
            <a:r>
              <a:rPr lang="en-CA" sz="2800">
                <a:effectLst/>
                <a:ea typeface="Calibri" panose="020F0502020204030204" pitchFamily="34" charset="0"/>
                <a:cs typeface="Times New Roman" panose="02020603050405020304" pitchFamily="18" charset="0"/>
              </a:rPr>
              <a:t>Visual impairments</a:t>
            </a:r>
          </a:p>
          <a:p>
            <a:pPr marL="742950" lvl="1" indent="-285750">
              <a:lnSpc>
                <a:spcPct val="107000"/>
              </a:lnSpc>
              <a:spcAft>
                <a:spcPts val="800"/>
              </a:spcAft>
              <a:buFont typeface="Arial" panose="020B0604020202020204" pitchFamily="34" charset="0"/>
              <a:buChar char="•"/>
            </a:pPr>
            <a:r>
              <a:rPr lang="en-CA" sz="2800">
                <a:effectLst/>
                <a:ea typeface="Calibri" panose="020F0502020204030204" pitchFamily="34" charset="0"/>
                <a:cs typeface="Times New Roman" panose="02020603050405020304" pitchFamily="18" charset="0"/>
              </a:rPr>
              <a:t>Reading comprehension and decoding speed</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CA" sz="2800">
                <a:effectLst/>
                <a:ea typeface="Calibri" panose="020F0502020204030204" pitchFamily="34" charset="0"/>
                <a:cs typeface="Times New Roman" panose="02020603050405020304" pitchFamily="18" charset="0"/>
              </a:rPr>
              <a:t>Motor difficulties </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CA" sz="2800"/>
              <a:t>Executive functioning</a:t>
            </a:r>
          </a:p>
        </p:txBody>
      </p:sp>
    </p:spTree>
    <p:extLst>
      <p:ext uri="{BB962C8B-B14F-4D97-AF65-F5344CB8AC3E}">
        <p14:creationId xmlns:p14="http://schemas.microsoft.com/office/powerpoint/2010/main" val="2238220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DD2DE-AB21-410E-921D-3EF99069E231}"/>
              </a:ext>
            </a:extLst>
          </p:cNvPr>
          <p:cNvSpPr>
            <a:spLocks noGrp="1"/>
          </p:cNvSpPr>
          <p:nvPr>
            <p:ph type="title"/>
          </p:nvPr>
        </p:nvSpPr>
        <p:spPr/>
        <p:txBody>
          <a:bodyPr>
            <a:noAutofit/>
          </a:bodyPr>
          <a:lstStyle/>
          <a:p>
            <a:r>
              <a:rPr lang="en-CA"/>
              <a:t>Functional</a:t>
            </a:r>
            <a:r>
              <a:rPr lang="en-CA">
                <a:ea typeface="+mj-lt"/>
                <a:cs typeface="+mj-lt"/>
              </a:rPr>
              <a:t> Impairments Addressed by Module Content</a:t>
            </a:r>
            <a:endParaRPr lang="en-CA">
              <a:cs typeface="Calibri Light"/>
            </a:endParaRPr>
          </a:p>
        </p:txBody>
      </p:sp>
      <p:graphicFrame>
        <p:nvGraphicFramePr>
          <p:cNvPr id="103" name="Diagram 103" descr="- Attention/concentration&#10;- Executive functioning&#10;- Reading disabilities&#10;- Memory and processing&#10;- Mental health&#10;- Motor/physical">
            <a:extLst>
              <a:ext uri="{FF2B5EF4-FFF2-40B4-BE49-F238E27FC236}">
                <a16:creationId xmlns:a16="http://schemas.microsoft.com/office/drawing/2014/main" id="{3A97B119-E8DA-436C-95F1-AC7850AF9788}"/>
              </a:ext>
            </a:extLst>
          </p:cNvPr>
          <p:cNvGraphicFramePr/>
          <p:nvPr>
            <p:extLst>
              <p:ext uri="{D42A27DB-BD31-4B8C-83A1-F6EECF244321}">
                <p14:modId xmlns:p14="http://schemas.microsoft.com/office/powerpoint/2010/main" val="2258719620"/>
              </p:ext>
            </p:extLst>
          </p:nvPr>
        </p:nvGraphicFramePr>
        <p:xfrm>
          <a:off x="884484" y="1709138"/>
          <a:ext cx="10413999" cy="4645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3890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E8002-C1E6-4A1F-B965-40EF7EFFBB66}"/>
              </a:ext>
            </a:extLst>
          </p:cNvPr>
          <p:cNvSpPr>
            <a:spLocks noGrp="1"/>
          </p:cNvSpPr>
          <p:nvPr>
            <p:ph type="title"/>
          </p:nvPr>
        </p:nvSpPr>
        <p:spPr/>
        <p:txBody>
          <a:bodyPr/>
          <a:lstStyle/>
          <a:p>
            <a:r>
              <a:rPr lang="en-US"/>
              <a:t>Specific Strategies</a:t>
            </a:r>
            <a:endParaRPr lang="en-CA">
              <a:cs typeface="Calibri Light"/>
            </a:endParaRPr>
          </a:p>
        </p:txBody>
      </p:sp>
      <p:sp>
        <p:nvSpPr>
          <p:cNvPr id="3" name="Text Placeholder 2">
            <a:extLst>
              <a:ext uri="{FF2B5EF4-FFF2-40B4-BE49-F238E27FC236}">
                <a16:creationId xmlns:a16="http://schemas.microsoft.com/office/drawing/2014/main" id="{700CA968-BF93-44C7-B9B6-30E33CA64D3F}"/>
              </a:ext>
            </a:extLst>
          </p:cNvPr>
          <p:cNvSpPr>
            <a:spLocks noGrp="1"/>
          </p:cNvSpPr>
          <p:nvPr>
            <p:ph type="body" idx="1"/>
          </p:nvPr>
        </p:nvSpPr>
        <p:spPr/>
        <p:txBody>
          <a:bodyPr vert="horz" lIns="0" tIns="45720" rIns="0" bIns="45720" rtlCol="0" anchor="t">
            <a:normAutofit/>
          </a:bodyPr>
          <a:lstStyle/>
          <a:p>
            <a:pPr marL="383540" lvl="1">
              <a:buFont typeface="Arial" pitchFamily="34" charset="0"/>
              <a:buChar char="•"/>
            </a:pPr>
            <a:r>
              <a:rPr lang="en-CA" sz="2800">
                <a:cs typeface="Times New Roman"/>
              </a:rPr>
              <a:t>Buffer time</a:t>
            </a:r>
          </a:p>
          <a:p>
            <a:pPr marL="383540" lvl="1">
              <a:buFont typeface="Arial" pitchFamily="34" charset="0"/>
              <a:buChar char="•"/>
            </a:pPr>
            <a:r>
              <a:rPr lang="en-CA" sz="2800">
                <a:cs typeface="Times New Roman"/>
              </a:rPr>
              <a:t>Metacognitive self-regulation</a:t>
            </a:r>
          </a:p>
        </p:txBody>
      </p:sp>
      <p:pic>
        <p:nvPicPr>
          <p:cNvPr id="4" name="Picture 4" descr="Screenshot from the Time Management Module demonstrating how the buffer time strategy is explained.">
            <a:extLst>
              <a:ext uri="{FF2B5EF4-FFF2-40B4-BE49-F238E27FC236}">
                <a16:creationId xmlns:a16="http://schemas.microsoft.com/office/drawing/2014/main" id="{8612A34A-D269-47E9-A6D3-5362CD19124D}"/>
              </a:ext>
            </a:extLst>
          </p:cNvPr>
          <p:cNvPicPr>
            <a:picLocks noChangeAspect="1"/>
          </p:cNvPicPr>
          <p:nvPr/>
        </p:nvPicPr>
        <p:blipFill>
          <a:blip r:embed="rId3"/>
          <a:stretch>
            <a:fillRect/>
          </a:stretch>
        </p:blipFill>
        <p:spPr>
          <a:xfrm>
            <a:off x="965659" y="3122398"/>
            <a:ext cx="10342519" cy="2740393"/>
          </a:xfrm>
          <a:prstGeom prst="rect">
            <a:avLst/>
          </a:prstGeom>
          <a:ln>
            <a:solidFill>
              <a:schemeClr val="accent1"/>
            </a:solidFill>
          </a:ln>
        </p:spPr>
      </p:pic>
    </p:spTree>
    <p:extLst>
      <p:ext uri="{BB962C8B-B14F-4D97-AF65-F5344CB8AC3E}">
        <p14:creationId xmlns:p14="http://schemas.microsoft.com/office/powerpoint/2010/main" val="3570112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F2B01-E76E-4137-93C4-E88F9EF3CCE3}"/>
              </a:ext>
            </a:extLst>
          </p:cNvPr>
          <p:cNvSpPr>
            <a:spLocks noGrp="1"/>
          </p:cNvSpPr>
          <p:nvPr>
            <p:ph type="title"/>
          </p:nvPr>
        </p:nvSpPr>
        <p:spPr/>
        <p:txBody>
          <a:bodyPr anchor="b">
            <a:normAutofit/>
          </a:bodyPr>
          <a:lstStyle/>
          <a:p>
            <a:r>
              <a:rPr lang="en-US"/>
              <a:t>Resources and Tools</a:t>
            </a:r>
            <a:endParaRPr lang="en-CA"/>
          </a:p>
        </p:txBody>
      </p:sp>
      <p:sp>
        <p:nvSpPr>
          <p:cNvPr id="6" name="Content Placeholder 5">
            <a:extLst>
              <a:ext uri="{FF2B5EF4-FFF2-40B4-BE49-F238E27FC236}">
                <a16:creationId xmlns:a16="http://schemas.microsoft.com/office/drawing/2014/main" id="{3184A108-F092-4E21-91A1-2DD6BCCCD412}"/>
              </a:ext>
            </a:extLst>
          </p:cNvPr>
          <p:cNvSpPr>
            <a:spLocks noGrp="1"/>
          </p:cNvSpPr>
          <p:nvPr>
            <p:ph idx="1"/>
          </p:nvPr>
        </p:nvSpPr>
        <p:spPr/>
        <p:txBody>
          <a:bodyPr/>
          <a:lstStyle/>
          <a:p>
            <a:pPr>
              <a:lnSpc>
                <a:spcPct val="107000"/>
              </a:lnSpc>
              <a:spcAft>
                <a:spcPts val="800"/>
              </a:spcAft>
            </a:pPr>
            <a:r>
              <a:rPr lang="en-CA" sz="2800">
                <a:effectLst/>
                <a:ea typeface="Calibri" panose="020F0502020204030204" pitchFamily="34" charset="0"/>
                <a:cs typeface="Times New Roman" panose="02020603050405020304" pitchFamily="18" charset="0"/>
              </a:rPr>
              <a:t>Handouts, worksheets, and templates</a:t>
            </a:r>
          </a:p>
          <a:p>
            <a:pPr marL="342900" indent="-342900">
              <a:lnSpc>
                <a:spcPct val="107000"/>
              </a:lnSpc>
              <a:spcAft>
                <a:spcPts val="800"/>
              </a:spcAft>
              <a:buFont typeface="+mj-lt"/>
              <a:buAutoNum type="arabicPeriod"/>
            </a:pPr>
            <a:r>
              <a:rPr lang="en-CA" sz="2400">
                <a:effectLst/>
                <a:ea typeface="Calibri" panose="020F0502020204030204" pitchFamily="34" charset="0"/>
                <a:cs typeface="Times New Roman" panose="02020603050405020304" pitchFamily="18" charset="0"/>
              </a:rPr>
              <a:t>Editing, reformatting, and adapting</a:t>
            </a:r>
          </a:p>
          <a:p>
            <a:pPr marL="342900" indent="-342900">
              <a:lnSpc>
                <a:spcPct val="107000"/>
              </a:lnSpc>
              <a:spcAft>
                <a:spcPts val="800"/>
              </a:spcAft>
              <a:buFont typeface="+mj-lt"/>
              <a:buAutoNum type="arabicPeriod"/>
            </a:pPr>
            <a:r>
              <a:rPr lang="en-CA" sz="2400">
                <a:effectLst/>
                <a:ea typeface="Calibri" panose="020F0502020204030204" pitchFamily="34" charset="0"/>
                <a:cs typeface="Times New Roman" panose="02020603050405020304" pitchFamily="18" charset="0"/>
              </a:rPr>
              <a:t>Add to the module</a:t>
            </a:r>
          </a:p>
          <a:p>
            <a:pPr marL="0" indent="0">
              <a:buNone/>
            </a:pPr>
            <a:endParaRPr lang="en-CA"/>
          </a:p>
        </p:txBody>
      </p:sp>
      <p:pic>
        <p:nvPicPr>
          <p:cNvPr id="5" name="Picture 4" descr="Screenshot from Time Management Module demonstrating how handouts, worksheets and templates would be linked onto the module.">
            <a:extLst>
              <a:ext uri="{FF2B5EF4-FFF2-40B4-BE49-F238E27FC236}">
                <a16:creationId xmlns:a16="http://schemas.microsoft.com/office/drawing/2014/main" id="{E8BA5536-B9D7-4F88-96E6-EA3DEB4427B5}"/>
              </a:ext>
            </a:extLst>
          </p:cNvPr>
          <p:cNvPicPr>
            <a:picLocks noChangeAspect="1"/>
          </p:cNvPicPr>
          <p:nvPr/>
        </p:nvPicPr>
        <p:blipFill>
          <a:blip r:embed="rId3"/>
          <a:stretch>
            <a:fillRect/>
          </a:stretch>
        </p:blipFill>
        <p:spPr>
          <a:xfrm>
            <a:off x="1097280" y="3857414"/>
            <a:ext cx="10058400" cy="1785364"/>
          </a:xfrm>
          <a:prstGeom prst="rect">
            <a:avLst/>
          </a:prstGeom>
          <a:noFill/>
          <a:ln>
            <a:solidFill>
              <a:schemeClr val="accent1"/>
            </a:solidFill>
          </a:ln>
        </p:spPr>
      </p:pic>
    </p:spTree>
    <p:extLst>
      <p:ext uri="{BB962C8B-B14F-4D97-AF65-F5344CB8AC3E}">
        <p14:creationId xmlns:p14="http://schemas.microsoft.com/office/powerpoint/2010/main" val="2498366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74335-3465-4726-A106-03AC4EF23B3D}"/>
              </a:ext>
            </a:extLst>
          </p:cNvPr>
          <p:cNvSpPr>
            <a:spLocks noGrp="1"/>
          </p:cNvSpPr>
          <p:nvPr>
            <p:ph type="title"/>
          </p:nvPr>
        </p:nvSpPr>
        <p:spPr/>
        <p:txBody>
          <a:bodyPr/>
          <a:lstStyle/>
          <a:p>
            <a:r>
              <a:rPr lang="en-US"/>
              <a:t>Assistive Technology </a:t>
            </a:r>
            <a:endParaRPr lang="en-CA"/>
          </a:p>
        </p:txBody>
      </p:sp>
      <p:sp>
        <p:nvSpPr>
          <p:cNvPr id="13" name="Content Placeholder 12">
            <a:extLst>
              <a:ext uri="{FF2B5EF4-FFF2-40B4-BE49-F238E27FC236}">
                <a16:creationId xmlns:a16="http://schemas.microsoft.com/office/drawing/2014/main" id="{1B183A7D-FC70-4293-88AF-4CAFCF21B9E0}"/>
              </a:ext>
            </a:extLst>
          </p:cNvPr>
          <p:cNvSpPr>
            <a:spLocks noGrp="1"/>
          </p:cNvSpPr>
          <p:nvPr>
            <p:ph idx="1"/>
          </p:nvPr>
        </p:nvSpPr>
        <p:spPr>
          <a:xfrm>
            <a:off x="1097280" y="1845734"/>
            <a:ext cx="4809091" cy="4023360"/>
          </a:xfrm>
        </p:spPr>
        <p:txBody>
          <a:bodyPr vert="horz" lIns="0" tIns="45720" rIns="0" bIns="45720" rtlCol="0" anchor="t">
            <a:normAutofit/>
          </a:bodyPr>
          <a:lstStyle/>
          <a:p>
            <a:pPr marL="0" indent="0">
              <a:buNone/>
            </a:pPr>
            <a:r>
              <a:rPr lang="en-US" sz="2800"/>
              <a:t>Apps and Software</a:t>
            </a:r>
          </a:p>
          <a:p>
            <a:pPr>
              <a:buFont typeface="Arial" panose="020B0604020202020204" pitchFamily="34" charset="0"/>
              <a:buChar char="•"/>
            </a:pPr>
            <a:r>
              <a:rPr lang="en-US" sz="2800"/>
              <a:t> Descriptions or demonstration videos</a:t>
            </a:r>
          </a:p>
          <a:p>
            <a:pPr>
              <a:buFont typeface="Arial" panose="020B0604020202020204" pitchFamily="34" charset="0"/>
              <a:buChar char="•"/>
            </a:pPr>
            <a:r>
              <a:rPr lang="en-US" sz="2800"/>
              <a:t> Criteria for assistant technology selected</a:t>
            </a:r>
          </a:p>
          <a:p>
            <a:pPr marL="0" indent="0">
              <a:buNone/>
            </a:pPr>
            <a:endParaRPr lang="en-US" sz="2800"/>
          </a:p>
          <a:p>
            <a:pPr marL="0" indent="0">
              <a:buNone/>
            </a:pPr>
            <a:endParaRPr lang="en-CA"/>
          </a:p>
        </p:txBody>
      </p:sp>
      <p:grpSp>
        <p:nvGrpSpPr>
          <p:cNvPr id="9" name="Group 8" descr="Image of assistive technology logos for OneNote, Grammarly, Quizlet, Coggle, and Glean.">
            <a:extLst>
              <a:ext uri="{FF2B5EF4-FFF2-40B4-BE49-F238E27FC236}">
                <a16:creationId xmlns:a16="http://schemas.microsoft.com/office/drawing/2014/main" id="{DF5B31A3-676F-4F73-B755-E8610798DD72}"/>
              </a:ext>
            </a:extLst>
          </p:cNvPr>
          <p:cNvGrpSpPr/>
          <p:nvPr/>
        </p:nvGrpSpPr>
        <p:grpSpPr>
          <a:xfrm>
            <a:off x="6035038" y="1845734"/>
            <a:ext cx="4809091" cy="3573908"/>
            <a:chOff x="5945686" y="1833017"/>
            <a:chExt cx="4898444" cy="3586625"/>
          </a:xfrm>
        </p:grpSpPr>
        <p:pic>
          <p:nvPicPr>
            <p:cNvPr id="4" name="Picture 3" descr="Onenote logo">
              <a:extLst>
                <a:ext uri="{FF2B5EF4-FFF2-40B4-BE49-F238E27FC236}">
                  <a16:creationId xmlns:a16="http://schemas.microsoft.com/office/drawing/2014/main" id="{EF0D377D-F830-42C7-BCC0-DCBD8E84414B}"/>
                </a:ext>
              </a:extLst>
            </p:cNvPr>
            <p:cNvPicPr>
              <a:picLocks noChangeAspect="1"/>
            </p:cNvPicPr>
            <p:nvPr/>
          </p:nvPicPr>
          <p:blipFill>
            <a:blip r:embed="rId3"/>
            <a:stretch>
              <a:fillRect/>
            </a:stretch>
          </p:blipFill>
          <p:spPr>
            <a:xfrm>
              <a:off x="5966386" y="1833017"/>
              <a:ext cx="1060796" cy="1237595"/>
            </a:xfrm>
            <a:prstGeom prst="rect">
              <a:avLst/>
            </a:prstGeom>
          </p:spPr>
        </p:pic>
        <p:pic>
          <p:nvPicPr>
            <p:cNvPr id="7" name="Picture 6" descr="Quizlet logo">
              <a:extLst>
                <a:ext uri="{FF2B5EF4-FFF2-40B4-BE49-F238E27FC236}">
                  <a16:creationId xmlns:a16="http://schemas.microsoft.com/office/drawing/2014/main" id="{2C5DD870-B151-4410-AEF8-40D471DB9650}"/>
                </a:ext>
              </a:extLst>
            </p:cNvPr>
            <p:cNvPicPr>
              <a:picLocks noChangeAspect="1"/>
            </p:cNvPicPr>
            <p:nvPr/>
          </p:nvPicPr>
          <p:blipFill>
            <a:blip r:embed="rId4"/>
            <a:stretch>
              <a:fillRect/>
            </a:stretch>
          </p:blipFill>
          <p:spPr>
            <a:xfrm>
              <a:off x="7574904" y="2138322"/>
              <a:ext cx="3269226" cy="1838940"/>
            </a:xfrm>
            <a:prstGeom prst="rect">
              <a:avLst/>
            </a:prstGeom>
          </p:spPr>
        </p:pic>
        <p:pic>
          <p:nvPicPr>
            <p:cNvPr id="8" name="Picture 7" descr="Glean by Sonocent logo">
              <a:extLst>
                <a:ext uri="{FF2B5EF4-FFF2-40B4-BE49-F238E27FC236}">
                  <a16:creationId xmlns:a16="http://schemas.microsoft.com/office/drawing/2014/main" id="{3C90D4CC-49F5-438F-B78F-C0F64C639EFF}"/>
                </a:ext>
              </a:extLst>
            </p:cNvPr>
            <p:cNvPicPr>
              <a:picLocks noChangeAspect="1"/>
            </p:cNvPicPr>
            <p:nvPr/>
          </p:nvPicPr>
          <p:blipFill>
            <a:blip r:embed="rId5"/>
            <a:stretch>
              <a:fillRect/>
            </a:stretch>
          </p:blipFill>
          <p:spPr>
            <a:xfrm>
              <a:off x="5945686" y="4094812"/>
              <a:ext cx="4898444" cy="1324830"/>
            </a:xfrm>
            <a:prstGeom prst="rect">
              <a:avLst/>
            </a:prstGeom>
          </p:spPr>
        </p:pic>
        <p:pic>
          <p:nvPicPr>
            <p:cNvPr id="1026" name="Picture 2" descr="Coggle Logo">
              <a:extLst>
                <a:ext uri="{FF2B5EF4-FFF2-40B4-BE49-F238E27FC236}">
                  <a16:creationId xmlns:a16="http://schemas.microsoft.com/office/drawing/2014/main" id="{3314F046-2437-4A71-8C18-C8900F40B2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5686" y="3014059"/>
              <a:ext cx="1629218" cy="10370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ammarly Logo">
              <a:extLst>
                <a:ext uri="{FF2B5EF4-FFF2-40B4-BE49-F238E27FC236}">
                  <a16:creationId xmlns:a16="http://schemas.microsoft.com/office/drawing/2014/main" id="{7F92EEE9-9D34-4D36-96D3-88FFD86F35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6396" y="1933306"/>
              <a:ext cx="1037015" cy="10370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02161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EF71F-A772-45F5-855B-CFFF7C398599}"/>
              </a:ext>
            </a:extLst>
          </p:cNvPr>
          <p:cNvSpPr>
            <a:spLocks noGrp="1"/>
          </p:cNvSpPr>
          <p:nvPr>
            <p:ph type="title"/>
          </p:nvPr>
        </p:nvSpPr>
        <p:spPr/>
        <p:txBody>
          <a:bodyPr anchor="b">
            <a:normAutofit/>
          </a:bodyPr>
          <a:lstStyle/>
          <a:p>
            <a:r>
              <a:rPr lang="en-US" sz="3100"/>
              <a:t>Land Acknowledgement</a:t>
            </a:r>
            <a:endParaRPr lang="en-CA" sz="3100" i="0" u="none" strike="noStrike" baseline="0"/>
          </a:p>
        </p:txBody>
      </p:sp>
      <p:sp>
        <p:nvSpPr>
          <p:cNvPr id="3" name="Text Placeholder 2" descr="A picture of Carleton University in the Fall overlooking the Rideau Canal. ">
            <a:extLst>
              <a:ext uri="{FF2B5EF4-FFF2-40B4-BE49-F238E27FC236}">
                <a16:creationId xmlns:a16="http://schemas.microsoft.com/office/drawing/2014/main" id="{DAEFCE79-D097-49FB-BAB7-BAB87461BE3E}"/>
              </a:ext>
            </a:extLst>
          </p:cNvPr>
          <p:cNvSpPr>
            <a:spLocks noGrp="1"/>
          </p:cNvSpPr>
          <p:nvPr>
            <p:ph type="body" sz="half" idx="2"/>
          </p:nvPr>
        </p:nvSpPr>
        <p:spPr/>
        <p:txBody>
          <a:bodyPr vert="horz" lIns="91440" tIns="45720" rIns="91440" bIns="45720" rtlCol="0" anchor="t">
            <a:normAutofit/>
          </a:bodyPr>
          <a:lstStyle/>
          <a:p>
            <a:r>
              <a:rPr lang="en-CA" sz="2000"/>
              <a:t>We would like to acknowledge the Algonquin nation upon whose traditional and unceded territory we work and live.</a:t>
            </a:r>
          </a:p>
        </p:txBody>
      </p:sp>
      <p:grpSp>
        <p:nvGrpSpPr>
          <p:cNvPr id="6" name="Group 5" descr="A picture of Carleton University campuses overlooking the Rideau Canal in the Fall.">
            <a:extLst>
              <a:ext uri="{FF2B5EF4-FFF2-40B4-BE49-F238E27FC236}">
                <a16:creationId xmlns:a16="http://schemas.microsoft.com/office/drawing/2014/main" id="{362E8CFA-C76D-4288-91E3-E0084931A37A}"/>
              </a:ext>
            </a:extLst>
          </p:cNvPr>
          <p:cNvGrpSpPr/>
          <p:nvPr/>
        </p:nvGrpSpPr>
        <p:grpSpPr>
          <a:xfrm>
            <a:off x="4800600" y="1534477"/>
            <a:ext cx="6492240" cy="4066045"/>
            <a:chOff x="4800600" y="1534477"/>
            <a:chExt cx="6492240" cy="4066045"/>
          </a:xfrm>
        </p:grpSpPr>
        <p:pic>
          <p:nvPicPr>
            <p:cNvPr id="5" name="Picture 4" descr="A pi">
              <a:extLst>
                <a:ext uri="{FF2B5EF4-FFF2-40B4-BE49-F238E27FC236}">
                  <a16:creationId xmlns:a16="http://schemas.microsoft.com/office/drawing/2014/main" id="{2C250E3D-A9BC-45AE-8875-6466B64BA9A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00600" y="1534477"/>
              <a:ext cx="6492240" cy="3651885"/>
            </a:xfrm>
            <a:prstGeom prst="rect">
              <a:avLst/>
            </a:prstGeom>
            <a:no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a:extLst>
                <a:ext uri="{FF2B5EF4-FFF2-40B4-BE49-F238E27FC236}">
                  <a16:creationId xmlns:a16="http://schemas.microsoft.com/office/drawing/2014/main" id="{D02BC02A-4019-403D-92F9-37503E1E4003}"/>
                </a:ext>
              </a:extLst>
            </p:cNvPr>
            <p:cNvSpPr txBox="1"/>
            <p:nvPr/>
          </p:nvSpPr>
          <p:spPr>
            <a:xfrm>
              <a:off x="4800600" y="5323523"/>
              <a:ext cx="2667333" cy="276999"/>
            </a:xfrm>
            <a:prstGeom prst="rect">
              <a:avLst/>
            </a:prstGeom>
            <a:noFill/>
          </p:spPr>
          <p:txBody>
            <a:bodyPr wrap="square" rtlCol="0">
              <a:spAutoFit/>
            </a:bodyPr>
            <a:lstStyle/>
            <a:p>
              <a:r>
                <a:rPr lang="en-US" sz="1200"/>
                <a:t>Image: Carleton University, Ottawa, ON</a:t>
              </a:r>
              <a:endParaRPr lang="en-CA" sz="1200"/>
            </a:p>
          </p:txBody>
        </p:sp>
      </p:grpSp>
    </p:spTree>
    <p:extLst>
      <p:ext uri="{BB962C8B-B14F-4D97-AF65-F5344CB8AC3E}">
        <p14:creationId xmlns:p14="http://schemas.microsoft.com/office/powerpoint/2010/main" val="354577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DEC05-7733-43D9-BBBF-43250A5AF030}"/>
              </a:ext>
            </a:extLst>
          </p:cNvPr>
          <p:cNvSpPr>
            <a:spLocks noGrp="1"/>
          </p:cNvSpPr>
          <p:nvPr>
            <p:ph type="title"/>
          </p:nvPr>
        </p:nvSpPr>
        <p:spPr/>
        <p:txBody>
          <a:bodyPr/>
          <a:lstStyle/>
          <a:p>
            <a:r>
              <a:rPr lang="en-US"/>
              <a:t>Future Directions</a:t>
            </a:r>
            <a:endParaRPr lang="en-CA"/>
          </a:p>
        </p:txBody>
      </p:sp>
      <p:sp>
        <p:nvSpPr>
          <p:cNvPr id="3" name="Text Placeholder 2">
            <a:extLst>
              <a:ext uri="{FF2B5EF4-FFF2-40B4-BE49-F238E27FC236}">
                <a16:creationId xmlns:a16="http://schemas.microsoft.com/office/drawing/2014/main" id="{6B916AC0-83F5-4504-9095-41F14461E95D}"/>
              </a:ext>
            </a:extLst>
          </p:cNvPr>
          <p:cNvSpPr>
            <a:spLocks noGrp="1"/>
          </p:cNvSpPr>
          <p:nvPr>
            <p:ph type="body" idx="1"/>
          </p:nvPr>
        </p:nvSpPr>
        <p:spPr>
          <a:xfrm>
            <a:off x="1097280" y="1845734"/>
            <a:ext cx="5239555" cy="4023360"/>
          </a:xfrm>
        </p:spPr>
        <p:txBody>
          <a:bodyPr vert="horz" lIns="0" tIns="45720" rIns="0" bIns="45720" rtlCol="0" anchor="t">
            <a:normAutofit/>
          </a:bodyPr>
          <a:lstStyle/>
          <a:p>
            <a:pPr marL="292100" indent="0">
              <a:buNone/>
            </a:pPr>
            <a:endParaRPr lang="en-US" sz="2800">
              <a:ea typeface="+mn-lt"/>
              <a:cs typeface="+mn-lt"/>
            </a:endParaRPr>
          </a:p>
          <a:p>
            <a:pPr marL="657860" lvl="1" indent="-457200">
              <a:buFont typeface="Arial" pitchFamily="34" charset="0"/>
              <a:buChar char="•"/>
            </a:pPr>
            <a:r>
              <a:rPr lang="en-US" sz="2800">
                <a:ea typeface="+mn-lt"/>
                <a:cs typeface="+mn-lt"/>
              </a:rPr>
              <a:t>Create videos</a:t>
            </a:r>
            <a:endParaRPr lang="en-US">
              <a:ea typeface="+mn-lt"/>
              <a:cs typeface="+mn-lt"/>
            </a:endParaRPr>
          </a:p>
          <a:p>
            <a:pPr marL="657860" lvl="1" indent="-457200">
              <a:buFont typeface="Arial" pitchFamily="34" charset="0"/>
              <a:buChar char="•"/>
            </a:pPr>
            <a:r>
              <a:rPr lang="en-US" sz="2800">
                <a:ea typeface="+mn-lt"/>
                <a:cs typeface="+mn-lt"/>
              </a:rPr>
              <a:t>Reduce text further</a:t>
            </a:r>
            <a:endParaRPr lang="en-US">
              <a:ea typeface="+mn-lt"/>
              <a:cs typeface="+mn-lt"/>
            </a:endParaRPr>
          </a:p>
          <a:p>
            <a:pPr marL="657860" lvl="1" indent="-457200">
              <a:buFont typeface="Arial" pitchFamily="34" charset="0"/>
              <a:buChar char="•"/>
            </a:pPr>
            <a:r>
              <a:rPr lang="en-US" sz="2800">
                <a:ea typeface="+mn-lt"/>
                <a:cs typeface="+mn-lt"/>
              </a:rPr>
              <a:t>Instructions for navigation</a:t>
            </a:r>
            <a:br>
              <a:rPr lang="en-US" sz="2800">
                <a:ea typeface="+mn-lt"/>
                <a:cs typeface="+mn-lt"/>
              </a:rPr>
            </a:br>
            <a:r>
              <a:rPr lang="en-US" sz="2800">
                <a:ea typeface="+mn-lt"/>
                <a:cs typeface="+mn-lt"/>
              </a:rPr>
              <a:t> </a:t>
            </a:r>
            <a:endParaRPr lang="en-US">
              <a:cs typeface="Calibri" panose="020F0502020204030204"/>
            </a:endParaRPr>
          </a:p>
          <a:p>
            <a:pPr marL="657860" lvl="1" indent="-457200">
              <a:buFont typeface="Arial" pitchFamily="34" charset="0"/>
              <a:buChar char="•"/>
            </a:pPr>
            <a:r>
              <a:rPr lang="en-US" sz="2800">
                <a:ea typeface="+mn-lt"/>
                <a:cs typeface="+mn-lt"/>
              </a:rPr>
              <a:t>Modules covering:</a:t>
            </a:r>
            <a:endParaRPr lang="en-US">
              <a:cs typeface="Calibri" panose="020F0502020204030204"/>
            </a:endParaRPr>
          </a:p>
          <a:p>
            <a:pPr marL="840740" lvl="2" indent="-457200">
              <a:buFont typeface="Arial" pitchFamily="34" charset="0"/>
              <a:buChar char="•"/>
            </a:pPr>
            <a:r>
              <a:rPr lang="en-US" sz="2400">
                <a:ea typeface="+mn-lt"/>
                <a:cs typeface="+mn-lt"/>
              </a:rPr>
              <a:t>Additional academic skills</a:t>
            </a:r>
          </a:p>
          <a:p>
            <a:pPr marL="840740" lvl="2" indent="-457200">
              <a:buFont typeface="Arial" pitchFamily="34" charset="0"/>
              <a:buChar char="•"/>
            </a:pPr>
            <a:r>
              <a:rPr lang="en-US" sz="2400">
                <a:ea typeface="+mn-lt"/>
                <a:cs typeface="+mn-lt"/>
              </a:rPr>
              <a:t>Self-regulation skills</a:t>
            </a:r>
            <a:endParaRPr lang="en-US" sz="2400">
              <a:cs typeface="Calibri" panose="020F0502020204030204"/>
            </a:endParaRPr>
          </a:p>
          <a:p>
            <a:pPr marL="840740" lvl="2" indent="-457200">
              <a:buFont typeface="Arial" pitchFamily="34" charset="0"/>
              <a:buChar char="•"/>
            </a:pPr>
            <a:r>
              <a:rPr lang="en-US" sz="2400">
                <a:ea typeface="+mn-lt"/>
                <a:cs typeface="+mn-lt"/>
              </a:rPr>
              <a:t>Assistive technology resources</a:t>
            </a:r>
            <a:endParaRPr lang="en-US" sz="2400">
              <a:cs typeface="Calibri" panose="020F0502020204030204"/>
            </a:endParaRPr>
          </a:p>
          <a:p>
            <a:pPr marL="200660" lvl="1" indent="0">
              <a:buNone/>
            </a:pPr>
            <a:endParaRPr lang="en-US" sz="2800">
              <a:cs typeface="Calibri"/>
            </a:endParaRPr>
          </a:p>
          <a:p>
            <a:pPr marL="383540" lvl="1">
              <a:buFont typeface="Arial" panose="020F0502020204030204" pitchFamily="34" charset="0"/>
              <a:buChar char="•"/>
            </a:pPr>
            <a:endParaRPr lang="en-US" sz="2400">
              <a:cs typeface="Calibri"/>
            </a:endParaRPr>
          </a:p>
        </p:txBody>
      </p:sp>
      <p:pic>
        <p:nvPicPr>
          <p:cNvPr id="5" name="Picture 5" descr="Puffin meme - with caption &quot;just keep moving forward you’re doing great!&quot;">
            <a:extLst>
              <a:ext uri="{FF2B5EF4-FFF2-40B4-BE49-F238E27FC236}">
                <a16:creationId xmlns:a16="http://schemas.microsoft.com/office/drawing/2014/main" id="{CC3C90D6-1AAD-4529-A6DC-5AA6C27194E1}"/>
              </a:ext>
            </a:extLst>
          </p:cNvPr>
          <p:cNvPicPr>
            <a:picLocks noChangeAspect="1"/>
          </p:cNvPicPr>
          <p:nvPr/>
        </p:nvPicPr>
        <p:blipFill>
          <a:blip r:embed="rId3"/>
          <a:stretch>
            <a:fillRect/>
          </a:stretch>
        </p:blipFill>
        <p:spPr>
          <a:xfrm>
            <a:off x="7398121" y="1979980"/>
            <a:ext cx="3752983" cy="3752983"/>
          </a:xfrm>
          <a:prstGeom prst="rect">
            <a:avLst/>
          </a:prstGeom>
        </p:spPr>
      </p:pic>
    </p:spTree>
    <p:extLst>
      <p:ext uri="{BB962C8B-B14F-4D97-AF65-F5344CB8AC3E}">
        <p14:creationId xmlns:p14="http://schemas.microsoft.com/office/powerpoint/2010/main" val="3360882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D12E9A-11F1-4B5C-91BB-78C454EDB842}"/>
              </a:ext>
            </a:extLst>
          </p:cNvPr>
          <p:cNvSpPr>
            <a:spLocks noGrp="1"/>
          </p:cNvSpPr>
          <p:nvPr>
            <p:ph type="title" idx="4294967295"/>
          </p:nvPr>
        </p:nvSpPr>
        <p:spPr>
          <a:xfrm>
            <a:off x="1097280" y="-1450757"/>
            <a:ext cx="10058400" cy="1450757"/>
          </a:xfrm>
        </p:spPr>
        <p:txBody>
          <a:bodyPr vert="horz" lIns="91440" tIns="45720" rIns="91440" bIns="45720" rtlCol="0" anchor="b">
            <a:normAutofit/>
          </a:bodyPr>
          <a:lstStyle/>
          <a:p>
            <a:r>
              <a:rPr lang="en-US"/>
              <a:t>Any Questions?</a:t>
            </a:r>
            <a:endParaRPr lang="en-CA"/>
          </a:p>
        </p:txBody>
      </p:sp>
      <p:pic>
        <p:nvPicPr>
          <p:cNvPr id="2" name="Picture 2" descr="Any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738187"/>
            <a:ext cx="8077200" cy="538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022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C0E39D-8F45-4108-BF4E-F024B37D32EC}"/>
              </a:ext>
            </a:extLst>
          </p:cNvPr>
          <p:cNvSpPr>
            <a:spLocks noGrp="1"/>
          </p:cNvSpPr>
          <p:nvPr>
            <p:ph type="title" idx="4294967295"/>
          </p:nvPr>
        </p:nvSpPr>
        <p:spPr/>
        <p:txBody>
          <a:bodyPr/>
          <a:lstStyle/>
          <a:p>
            <a:r>
              <a:rPr lang="en-US"/>
              <a:t>Contact Information</a:t>
            </a:r>
            <a:endParaRPr lang="en-CA"/>
          </a:p>
        </p:txBody>
      </p:sp>
      <p:sp>
        <p:nvSpPr>
          <p:cNvPr id="2" name="Content Placeholder 2">
            <a:extLst>
              <a:ext uri="{FF2B5EF4-FFF2-40B4-BE49-F238E27FC236}">
                <a16:creationId xmlns:a16="http://schemas.microsoft.com/office/drawing/2014/main" id="{8FB1E3DB-E609-9D42-9347-E4302B951C57}"/>
              </a:ext>
            </a:extLst>
          </p:cNvPr>
          <p:cNvSpPr txBox="1">
            <a:spLocks/>
          </p:cNvSpPr>
          <p:nvPr/>
        </p:nvSpPr>
        <p:spPr>
          <a:xfrm>
            <a:off x="783772" y="2416991"/>
            <a:ext cx="6084862" cy="1924493"/>
          </a:xfrm>
          <a:prstGeom prst="rect">
            <a:avLst/>
          </a:prstGeom>
        </p:spPr>
        <p:txBody>
          <a:bodyPr lIns="91440" tIns="45720" rIns="91440" bIns="45720" anchor="t"/>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3200">
                <a:hlinkClick r:id="rId2"/>
              </a:rPr>
              <a:t>candice.kavanagh@carleton.ca</a:t>
            </a:r>
            <a:endParaRPr lang="en-US" sz="3200"/>
          </a:p>
          <a:p>
            <a:r>
              <a:rPr lang="en-US" sz="3200">
                <a:hlinkClick r:id="rId3"/>
              </a:rPr>
              <a:t>jordyn.tremblay@carleton.ca</a:t>
            </a:r>
            <a:r>
              <a:rPr lang="en-US" sz="3200"/>
              <a:t> </a:t>
            </a:r>
            <a:endParaRPr lang="en-US" sz="3200">
              <a:cs typeface="Calibri"/>
            </a:endParaRPr>
          </a:p>
          <a:p>
            <a:r>
              <a:rPr lang="en-US" sz="3200">
                <a:hlinkClick r:id="rId4"/>
              </a:rPr>
              <a:t>amanda.bettencourt@carleton.ca</a:t>
            </a:r>
            <a:endParaRPr lang="en-US" sz="3200"/>
          </a:p>
          <a:p>
            <a:endParaRPr lang="en-US"/>
          </a:p>
        </p:txBody>
      </p:sp>
      <p:pic>
        <p:nvPicPr>
          <p:cNvPr id="3" name="Picture 4" descr="Lionel Richie meme - with caption &quot;Hello is this the meme you’re looking for?&quot;">
            <a:extLst>
              <a:ext uri="{FF2B5EF4-FFF2-40B4-BE49-F238E27FC236}">
                <a16:creationId xmlns:a16="http://schemas.microsoft.com/office/drawing/2014/main" id="{663D4E9F-6FFF-B949-9746-0ABC3DA16F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0851" y="1093238"/>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744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a:t>The PMC</a:t>
            </a:r>
            <a:endParaRPr lang="en-CA"/>
          </a:p>
        </p:txBody>
      </p:sp>
      <p:sp>
        <p:nvSpPr>
          <p:cNvPr id="3" name="Content Placeholder 2"/>
          <p:cNvSpPr>
            <a:spLocks noGrp="1"/>
          </p:cNvSpPr>
          <p:nvPr>
            <p:ph type="body" sz="half" idx="2"/>
          </p:nvPr>
        </p:nvSpPr>
        <p:spPr/>
        <p:txBody>
          <a:bodyPr>
            <a:normAutofit/>
          </a:bodyPr>
          <a:lstStyle/>
          <a:p>
            <a:r>
              <a:rPr lang="en-US" b="1"/>
              <a:t>The Paul </a:t>
            </a:r>
            <a:r>
              <a:rPr lang="en-US" b="1" err="1"/>
              <a:t>Menton</a:t>
            </a:r>
            <a:r>
              <a:rPr lang="en-US" b="1"/>
              <a:t> Centre for Students with Disabilities (PMC)</a:t>
            </a:r>
            <a:endParaRPr lang="en-CA" b="1"/>
          </a:p>
          <a:p>
            <a:r>
              <a:rPr lang="en-US" b="1"/>
              <a:t>- Is the designated department at Carleton University coordinating disability services on campus. </a:t>
            </a:r>
          </a:p>
          <a:p>
            <a:r>
              <a:rPr lang="en-US" b="1"/>
              <a:t>- PMC works in partnership with the Carleton community to increase accessibility and integration of students with disabilities into all aspects of university life.</a:t>
            </a:r>
          </a:p>
          <a:p>
            <a:endParaRPr lang="en-CA"/>
          </a:p>
        </p:txBody>
      </p:sp>
      <p:pic>
        <p:nvPicPr>
          <p:cNvPr id="7" name="Picture 6" descr="Paul Menton Centre for Students with Disabilities Carleton University">
            <a:extLst>
              <a:ext uri="{FF2B5EF4-FFF2-40B4-BE49-F238E27FC236}">
                <a16:creationId xmlns:a16="http://schemas.microsoft.com/office/drawing/2014/main" id="{A4FACB17-C43F-41C9-91CA-78AB684442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2808581"/>
            <a:ext cx="6492240" cy="1103678"/>
          </a:xfrm>
          <a:prstGeom prst="rect">
            <a:avLst/>
          </a:prstGeom>
          <a:noFill/>
        </p:spPr>
      </p:pic>
    </p:spTree>
    <p:extLst>
      <p:ext uri="{BB962C8B-B14F-4D97-AF65-F5344CB8AC3E}">
        <p14:creationId xmlns:p14="http://schemas.microsoft.com/office/powerpoint/2010/main" val="1383884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EF71F-A772-45F5-855B-CFFF7C398599}"/>
              </a:ext>
            </a:extLst>
          </p:cNvPr>
          <p:cNvSpPr>
            <a:spLocks noGrp="1"/>
          </p:cNvSpPr>
          <p:nvPr>
            <p:ph type="title"/>
          </p:nvPr>
        </p:nvSpPr>
        <p:spPr/>
        <p:txBody>
          <a:bodyPr>
            <a:normAutofit/>
          </a:bodyPr>
          <a:lstStyle/>
          <a:p>
            <a:r>
              <a:rPr lang="en-US" i="0" u="none" strike="noStrike" baseline="0"/>
              <a:t>Presentation Overview</a:t>
            </a:r>
            <a:endParaRPr lang="en-CA" i="0" u="none" strike="noStrike" baseline="0"/>
          </a:p>
        </p:txBody>
      </p:sp>
      <p:sp>
        <p:nvSpPr>
          <p:cNvPr id="3" name="Text Placeholder 2">
            <a:extLst>
              <a:ext uri="{FF2B5EF4-FFF2-40B4-BE49-F238E27FC236}">
                <a16:creationId xmlns:a16="http://schemas.microsoft.com/office/drawing/2014/main" id="{DAEFCE79-D097-49FB-BAB7-BAB87461BE3E}"/>
              </a:ext>
            </a:extLst>
          </p:cNvPr>
          <p:cNvSpPr>
            <a:spLocks noGrp="1"/>
          </p:cNvSpPr>
          <p:nvPr>
            <p:ph type="body" idx="1"/>
          </p:nvPr>
        </p:nvSpPr>
        <p:spPr>
          <a:xfrm>
            <a:off x="1097280" y="2932427"/>
            <a:ext cx="10058400" cy="2223771"/>
          </a:xfrm>
        </p:spPr>
        <p:txBody>
          <a:bodyPr vert="horz" lIns="0" tIns="45720" rIns="0" bIns="45720" rtlCol="0" anchor="t">
            <a:normAutofit lnSpcReduction="10000"/>
          </a:bodyPr>
          <a:lstStyle/>
          <a:p>
            <a:pPr marL="457200" indent="-457200">
              <a:buFont typeface="+mj-lt"/>
              <a:buAutoNum type="arabicPeriod"/>
            </a:pPr>
            <a:r>
              <a:rPr lang="en-US" sz="3200" dirty="0"/>
              <a:t>Objectives, goals and existing resources</a:t>
            </a:r>
          </a:p>
          <a:p>
            <a:pPr marL="457200" indent="-457200">
              <a:buFont typeface="+mj-lt"/>
              <a:buAutoNum type="arabicPeriod"/>
            </a:pPr>
            <a:r>
              <a:rPr lang="en-US" sz="3200" dirty="0"/>
              <a:t>What makes our modules unique?</a:t>
            </a:r>
            <a:endParaRPr lang="en-US" sz="3200">
              <a:cs typeface="Calibri"/>
            </a:endParaRPr>
          </a:p>
          <a:p>
            <a:pPr marL="457200" indent="-457200">
              <a:buFont typeface="+mj-lt"/>
              <a:buAutoNum type="arabicPeriod"/>
            </a:pPr>
            <a:r>
              <a:rPr lang="en-US" sz="3200" dirty="0"/>
              <a:t>Future </a:t>
            </a:r>
            <a:r>
              <a:rPr lang="en-US" sz="3200"/>
              <a:t>directions</a:t>
            </a:r>
            <a:endParaRPr lang="en-US" sz="3200" dirty="0">
              <a:cs typeface="Calibri"/>
            </a:endParaRPr>
          </a:p>
          <a:p>
            <a:pPr marL="457200" indent="-457200">
              <a:buFont typeface="+mj-lt"/>
              <a:buAutoNum type="arabicPeriod"/>
            </a:pPr>
            <a:r>
              <a:rPr lang="en-US" sz="3200" dirty="0"/>
              <a:t>Q &amp; A</a:t>
            </a:r>
            <a:endParaRPr lang="en-US" sz="3200" dirty="0">
              <a:cs typeface="Calibri"/>
            </a:endParaRPr>
          </a:p>
          <a:p>
            <a:endParaRPr lang="en-CA" dirty="0"/>
          </a:p>
        </p:txBody>
      </p:sp>
      <p:pic>
        <p:nvPicPr>
          <p:cNvPr id="4" name="Picture 3" descr="Gandalf the White Meme - with caption &quot;So it begins&quot; ">
            <a:extLst>
              <a:ext uri="{FF2B5EF4-FFF2-40B4-BE49-F238E27FC236}">
                <a16:creationId xmlns:a16="http://schemas.microsoft.com/office/drawing/2014/main" id="{A7D6A6D7-B2E4-4189-913A-1801CD0C6D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920"/>
          <a:stretch/>
        </p:blipFill>
        <p:spPr bwMode="auto">
          <a:xfrm>
            <a:off x="8209850" y="2330184"/>
            <a:ext cx="3745930" cy="3428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165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CE70E-45B1-4585-A4AF-A34931CF7518}"/>
              </a:ext>
            </a:extLst>
          </p:cNvPr>
          <p:cNvSpPr>
            <a:spLocks noGrp="1"/>
          </p:cNvSpPr>
          <p:nvPr>
            <p:ph type="title"/>
          </p:nvPr>
        </p:nvSpPr>
        <p:spPr/>
        <p:txBody>
          <a:bodyPr/>
          <a:lstStyle/>
          <a:p>
            <a:r>
              <a:rPr lang="en-CA" i="0" u="none" strike="noStrike" baseline="0"/>
              <a:t>Objectives</a:t>
            </a:r>
          </a:p>
        </p:txBody>
      </p:sp>
      <p:graphicFrame>
        <p:nvGraphicFramePr>
          <p:cNvPr id="10" name="Diagram 9" descr="Objectives of LS Program&#10;- Decrease need for accommodations &#10;- Build academic and metacognitive self-regulation skills&#10;">
            <a:extLst>
              <a:ext uri="{FF2B5EF4-FFF2-40B4-BE49-F238E27FC236}">
                <a16:creationId xmlns:a16="http://schemas.microsoft.com/office/drawing/2014/main" id="{75DB6A08-350C-4465-8BB3-AF5BBA674168}"/>
              </a:ext>
            </a:extLst>
          </p:cNvPr>
          <p:cNvGraphicFramePr/>
          <p:nvPr>
            <p:extLst>
              <p:ext uri="{D42A27DB-BD31-4B8C-83A1-F6EECF244321}">
                <p14:modId xmlns:p14="http://schemas.microsoft.com/office/powerpoint/2010/main" val="3024496345"/>
              </p:ext>
            </p:extLst>
          </p:nvPr>
        </p:nvGraphicFramePr>
        <p:xfrm>
          <a:off x="253334" y="2311305"/>
          <a:ext cx="5411277" cy="3055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descr="Objectives of Online Modules&#10;- Immediate access to content&#10;- Introductory information&#10;- Less intensive intervention&#10;- Continued access to tools and information">
            <a:extLst>
              <a:ext uri="{FF2B5EF4-FFF2-40B4-BE49-F238E27FC236}">
                <a16:creationId xmlns:a16="http://schemas.microsoft.com/office/drawing/2014/main" id="{C6A59BF1-1C28-4EF9-B083-9243C1942F90}"/>
              </a:ext>
            </a:extLst>
          </p:cNvPr>
          <p:cNvGraphicFramePr/>
          <p:nvPr>
            <p:extLst>
              <p:ext uri="{D42A27DB-BD31-4B8C-83A1-F6EECF244321}">
                <p14:modId xmlns:p14="http://schemas.microsoft.com/office/powerpoint/2010/main" val="2751965054"/>
              </p:ext>
            </p:extLst>
          </p:nvPr>
        </p:nvGraphicFramePr>
        <p:xfrm>
          <a:off x="6096000" y="2354195"/>
          <a:ext cx="5411277" cy="30558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68418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1D862EE5-14B8-41BE-9A6E-2F8E8C626BD8}"/>
              </a:ext>
              <a:ext uri="{C183D7F6-B498-43B3-948B-1728B52AA6E4}">
                <adec:decorative xmlns:adec="http://schemas.microsoft.com/office/drawing/2017/decorative" val="1"/>
              </a:ext>
            </a:extLst>
          </p:cNvPr>
          <p:cNvCxnSpPr/>
          <p:nvPr/>
        </p:nvCxnSpPr>
        <p:spPr>
          <a:xfrm>
            <a:off x="6776720" y="2359420"/>
            <a:ext cx="0" cy="373888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4AF3509-94E3-4F26-92EE-35DA89B314E0}"/>
              </a:ext>
            </a:extLst>
          </p:cNvPr>
          <p:cNvSpPr>
            <a:spLocks noGrp="1"/>
          </p:cNvSpPr>
          <p:nvPr>
            <p:ph type="title"/>
          </p:nvPr>
        </p:nvSpPr>
        <p:spPr/>
        <p:txBody>
          <a:bodyPr/>
          <a:lstStyle/>
          <a:p>
            <a:r>
              <a:rPr lang="en-CA" i="0" u="none" strike="noStrike" baseline="0"/>
              <a:t>Existing Resources</a:t>
            </a:r>
          </a:p>
        </p:txBody>
      </p:sp>
      <p:sp>
        <p:nvSpPr>
          <p:cNvPr id="3" name="Text Placeholder 2">
            <a:extLst>
              <a:ext uri="{FF2B5EF4-FFF2-40B4-BE49-F238E27FC236}">
                <a16:creationId xmlns:a16="http://schemas.microsoft.com/office/drawing/2014/main" id="{BFE28F3E-13E1-4A65-BD5C-A103AF6E3509}"/>
              </a:ext>
            </a:extLst>
          </p:cNvPr>
          <p:cNvSpPr>
            <a:spLocks noGrp="1"/>
          </p:cNvSpPr>
          <p:nvPr>
            <p:ph type="body" idx="1"/>
          </p:nvPr>
        </p:nvSpPr>
        <p:spPr>
          <a:xfrm>
            <a:off x="1097280" y="1845734"/>
            <a:ext cx="10157052" cy="532860"/>
          </a:xfrm>
        </p:spPr>
        <p:txBody>
          <a:bodyPr vert="horz" lIns="0" tIns="45720" rIns="0" bIns="45720" rtlCol="0" anchor="t">
            <a:normAutofit/>
          </a:bodyPr>
          <a:lstStyle/>
          <a:p>
            <a:pPr lvl="0"/>
            <a:r>
              <a:rPr lang="en-CA" sz="3200" i="0" u="none" strike="noStrike" baseline="0">
                <a:latin typeface="Calibri"/>
                <a:cs typeface="Calibri"/>
              </a:rPr>
              <a:t>Learning supports for the general population </a:t>
            </a:r>
            <a:r>
              <a:rPr lang="en-CA" sz="2800" i="0" u="none" strike="noStrike" baseline="0">
                <a:latin typeface="Calibri"/>
                <a:cs typeface="Calibri"/>
              </a:rPr>
              <a:t>	</a:t>
            </a:r>
          </a:p>
        </p:txBody>
      </p:sp>
      <p:graphicFrame>
        <p:nvGraphicFramePr>
          <p:cNvPr id="4" name="Diagram 3" descr="Academic Integrity. Managing Procrastination. Working in groups.&#10;">
            <a:extLst>
              <a:ext uri="{FF2B5EF4-FFF2-40B4-BE49-F238E27FC236}">
                <a16:creationId xmlns:a16="http://schemas.microsoft.com/office/drawing/2014/main" id="{8B857D8C-4688-4B7E-8C70-B711B07D6642}"/>
              </a:ext>
            </a:extLst>
          </p:cNvPr>
          <p:cNvGraphicFramePr/>
          <p:nvPr>
            <p:extLst>
              <p:ext uri="{D42A27DB-BD31-4B8C-83A1-F6EECF244321}">
                <p14:modId xmlns:p14="http://schemas.microsoft.com/office/powerpoint/2010/main" val="1254107801"/>
              </p:ext>
            </p:extLst>
          </p:nvPr>
        </p:nvGraphicFramePr>
        <p:xfrm>
          <a:off x="791315" y="3040380"/>
          <a:ext cx="5886754" cy="3181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BEEF2A22-DEC0-40B6-9A89-83C22E764B75}"/>
              </a:ext>
            </a:extLst>
          </p:cNvPr>
          <p:cNvSpPr txBox="1"/>
          <p:nvPr/>
        </p:nvSpPr>
        <p:spPr>
          <a:xfrm>
            <a:off x="7128918" y="3040380"/>
            <a:ext cx="1936749" cy="830997"/>
          </a:xfrm>
          <a:prstGeom prst="rect">
            <a:avLst/>
          </a:prstGeom>
          <a:noFill/>
        </p:spPr>
        <p:txBody>
          <a:bodyPr wrap="none" lIns="91440" tIns="45720" rIns="91440" bIns="45720" rtlCol="0" anchor="t">
            <a:spAutoFit/>
          </a:bodyPr>
          <a:lstStyle/>
          <a:p>
            <a:r>
              <a:rPr lang="en-US" sz="2400" b="1">
                <a:latin typeface="Calibri"/>
                <a:cs typeface="Times New Roman"/>
              </a:rPr>
              <a:t>Off Campus</a:t>
            </a:r>
          </a:p>
          <a:p>
            <a:r>
              <a:rPr lang="en-US" sz="2400">
                <a:latin typeface="Calibri"/>
                <a:cs typeface="Times New Roman"/>
              </a:rPr>
              <a:t>(often online)</a:t>
            </a:r>
            <a:endParaRPr lang="en-CA" sz="2400">
              <a:latin typeface="Calibri"/>
              <a:cs typeface="Times New Roman"/>
            </a:endParaRPr>
          </a:p>
        </p:txBody>
      </p:sp>
      <p:pic>
        <p:nvPicPr>
          <p:cNvPr id="6" name="Picture 5" descr="College Info Geek Logo with caption &quot;Study Tips and Career Advice for Smart Students&quot;">
            <a:extLst>
              <a:ext uri="{FF2B5EF4-FFF2-40B4-BE49-F238E27FC236}">
                <a16:creationId xmlns:a16="http://schemas.microsoft.com/office/drawing/2014/main" id="{0C60D00D-68C0-4426-81D7-F5D73F5038FB}"/>
              </a:ext>
            </a:extLst>
          </p:cNvPr>
          <p:cNvPicPr>
            <a:picLocks noChangeAspect="1"/>
          </p:cNvPicPr>
          <p:nvPr/>
        </p:nvPicPr>
        <p:blipFill>
          <a:blip r:embed="rId8"/>
          <a:stretch>
            <a:fillRect/>
          </a:stretch>
        </p:blipFill>
        <p:spPr>
          <a:xfrm>
            <a:off x="9065667" y="1845734"/>
            <a:ext cx="2188665" cy="2389293"/>
          </a:xfrm>
          <a:prstGeom prst="rect">
            <a:avLst/>
          </a:prstGeom>
        </p:spPr>
      </p:pic>
      <p:pic>
        <p:nvPicPr>
          <p:cNvPr id="10" name="Picture 9" descr="Skill Share Logo">
            <a:extLst>
              <a:ext uri="{FF2B5EF4-FFF2-40B4-BE49-F238E27FC236}">
                <a16:creationId xmlns:a16="http://schemas.microsoft.com/office/drawing/2014/main" id="{FF7B6E3E-E91D-4F2C-8830-FB762C98B8FA}"/>
              </a:ext>
            </a:extLst>
          </p:cNvPr>
          <p:cNvPicPr>
            <a:picLocks noChangeAspect="1"/>
          </p:cNvPicPr>
          <p:nvPr/>
        </p:nvPicPr>
        <p:blipFill>
          <a:blip r:embed="rId9"/>
          <a:stretch>
            <a:fillRect/>
          </a:stretch>
        </p:blipFill>
        <p:spPr>
          <a:xfrm>
            <a:off x="7218249" y="4248573"/>
            <a:ext cx="3028950" cy="1943100"/>
          </a:xfrm>
          <a:prstGeom prst="rect">
            <a:avLst/>
          </a:prstGeom>
        </p:spPr>
      </p:pic>
      <p:pic>
        <p:nvPicPr>
          <p:cNvPr id="8" name="Picture 7" descr="Khan Academy Logo">
            <a:extLst>
              <a:ext uri="{FF2B5EF4-FFF2-40B4-BE49-F238E27FC236}">
                <a16:creationId xmlns:a16="http://schemas.microsoft.com/office/drawing/2014/main" id="{405C7B78-06F2-4750-B8C8-33757B059BBB}"/>
              </a:ext>
            </a:extLst>
          </p:cNvPr>
          <p:cNvPicPr>
            <a:picLocks noChangeAspect="1"/>
          </p:cNvPicPr>
          <p:nvPr/>
        </p:nvPicPr>
        <p:blipFill>
          <a:blip r:embed="rId10"/>
          <a:stretch>
            <a:fillRect/>
          </a:stretch>
        </p:blipFill>
        <p:spPr>
          <a:xfrm>
            <a:off x="9983922" y="4235027"/>
            <a:ext cx="2208078" cy="1910715"/>
          </a:xfrm>
          <a:prstGeom prst="rect">
            <a:avLst/>
          </a:prstGeom>
        </p:spPr>
      </p:pic>
      <p:sp>
        <p:nvSpPr>
          <p:cNvPr id="5" name="TextBox 4">
            <a:extLst>
              <a:ext uri="{FF2B5EF4-FFF2-40B4-BE49-F238E27FC236}">
                <a16:creationId xmlns:a16="http://schemas.microsoft.com/office/drawing/2014/main" id="{0310DBB7-3DED-4BD3-98C6-8BDF9E7A0DD8}"/>
              </a:ext>
            </a:extLst>
          </p:cNvPr>
          <p:cNvSpPr txBox="1"/>
          <p:nvPr/>
        </p:nvSpPr>
        <p:spPr>
          <a:xfrm>
            <a:off x="992208" y="2875002"/>
            <a:ext cx="3495509" cy="1107996"/>
          </a:xfrm>
          <a:prstGeom prst="rect">
            <a:avLst/>
          </a:prstGeom>
          <a:noFill/>
        </p:spPr>
        <p:txBody>
          <a:bodyPr wrap="none" lIns="91440" tIns="45720" rIns="91440" bIns="45720" rtlCol="0" anchor="t">
            <a:spAutoFit/>
          </a:bodyPr>
          <a:lstStyle/>
          <a:p>
            <a:pPr lvl="0"/>
            <a:r>
              <a:rPr lang="en-CA" sz="2400" b="1" i="0" u="none" strike="noStrike" baseline="0">
                <a:latin typeface="Calibri"/>
                <a:cs typeface="Times New Roman"/>
              </a:rPr>
              <a:t>On Campus</a:t>
            </a:r>
          </a:p>
          <a:p>
            <a:pPr lvl="0"/>
            <a:r>
              <a:rPr lang="en-CA" sz="2400" i="0" u="none" strike="noStrike" baseline="0">
                <a:latin typeface="Calibri"/>
                <a:cs typeface="Times New Roman"/>
              </a:rPr>
              <a:t>CSAS </a:t>
            </a:r>
            <a:r>
              <a:rPr lang="en-CA" sz="2400">
                <a:latin typeface="Calibri"/>
                <a:cs typeface="Times New Roman"/>
              </a:rPr>
              <a:t>covers</a:t>
            </a:r>
            <a:r>
              <a:rPr lang="en-CA" sz="2400" i="0" u="none" strike="noStrike" baseline="0">
                <a:latin typeface="Calibri"/>
                <a:cs typeface="Times New Roman"/>
              </a:rPr>
              <a:t> over 19 topics</a:t>
            </a:r>
          </a:p>
          <a:p>
            <a:endParaRPr lang="en-CA"/>
          </a:p>
        </p:txBody>
      </p:sp>
    </p:spTree>
    <p:extLst>
      <p:ext uri="{BB962C8B-B14F-4D97-AF65-F5344CB8AC3E}">
        <p14:creationId xmlns:p14="http://schemas.microsoft.com/office/powerpoint/2010/main" val="2371078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CADB7-7F21-46A5-BF4A-E34659FDFB00}"/>
              </a:ext>
            </a:extLst>
          </p:cNvPr>
          <p:cNvSpPr>
            <a:spLocks noGrp="1"/>
          </p:cNvSpPr>
          <p:nvPr>
            <p:ph type="title"/>
          </p:nvPr>
        </p:nvSpPr>
        <p:spPr/>
        <p:txBody>
          <a:bodyPr/>
          <a:lstStyle/>
          <a:p>
            <a:r>
              <a:rPr lang="en-CA"/>
              <a:t>Existing Resource Gaps</a:t>
            </a:r>
          </a:p>
        </p:txBody>
      </p:sp>
      <p:graphicFrame>
        <p:nvGraphicFramePr>
          <p:cNvPr id="5" name="Diagram 4" descr="Formatting/Navigation&#10;- Difficult for screen readers&#10;- Text Heavy&#10;Missing Tangible Tools&#10;- Assistive Technology Resources&#10;- Fillable Templates&#10;Generic and Broad&#10;- Often too long (in time and content)&#10;- Doesn’t consider variance of learners">
            <a:extLst>
              <a:ext uri="{FF2B5EF4-FFF2-40B4-BE49-F238E27FC236}">
                <a16:creationId xmlns:a16="http://schemas.microsoft.com/office/drawing/2014/main" id="{1DE4C2A7-B02A-4051-83B0-91A95EFBE83D}"/>
              </a:ext>
            </a:extLst>
          </p:cNvPr>
          <p:cNvGraphicFramePr/>
          <p:nvPr>
            <p:extLst>
              <p:ext uri="{D42A27DB-BD31-4B8C-83A1-F6EECF244321}">
                <p14:modId xmlns:p14="http://schemas.microsoft.com/office/powerpoint/2010/main" val="1946337723"/>
              </p:ext>
            </p:extLst>
          </p:nvPr>
        </p:nvGraphicFramePr>
        <p:xfrm>
          <a:off x="1981786" y="1987452"/>
          <a:ext cx="8289388" cy="4237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5688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C322D-C6F1-4FE0-BA1D-657EEE3ADE5A}"/>
              </a:ext>
            </a:extLst>
          </p:cNvPr>
          <p:cNvSpPr>
            <a:spLocks noGrp="1"/>
          </p:cNvSpPr>
          <p:nvPr>
            <p:ph type="title"/>
          </p:nvPr>
        </p:nvSpPr>
        <p:spPr>
          <a:xfrm>
            <a:off x="1039368" y="5589825"/>
            <a:ext cx="10113264" cy="535767"/>
          </a:xfrm>
        </p:spPr>
        <p:txBody>
          <a:bodyPr anchor="b">
            <a:noAutofit/>
          </a:bodyPr>
          <a:lstStyle/>
          <a:p>
            <a:r>
              <a:rPr lang="en-US" sz="4800"/>
              <a:t>Our Goals</a:t>
            </a:r>
            <a:endParaRPr lang="en-CA" sz="4800"/>
          </a:p>
        </p:txBody>
      </p:sp>
      <p:pic>
        <p:nvPicPr>
          <p:cNvPr id="5" name="Picture Placeholder 4" descr="An animation of a person standing with their back to the camera facing a red and white target. The animated person is wearing a black suit, in their left hand they carry a black briefcase and in their right they are holding on to a large red dart.">
            <a:extLst>
              <a:ext uri="{FF2B5EF4-FFF2-40B4-BE49-F238E27FC236}">
                <a16:creationId xmlns:a16="http://schemas.microsoft.com/office/drawing/2014/main" id="{B27A1F11-2973-4239-8D76-88D9E5C29656}"/>
              </a:ext>
            </a:extLst>
          </p:cNvPr>
          <p:cNvPicPr>
            <a:picLocks noGrp="1" noChangeAspect="1"/>
          </p:cNvPicPr>
          <p:nvPr>
            <p:ph type="pic"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4167" b="14167"/>
          <a:stretch/>
        </p:blipFill>
        <p:spPr>
          <a:xfrm>
            <a:off x="0" y="0"/>
            <a:ext cx="12192000" cy="4914900"/>
          </a:xfrm>
        </p:spPr>
      </p:pic>
    </p:spTree>
    <p:extLst>
      <p:ext uri="{BB962C8B-B14F-4D97-AF65-F5344CB8AC3E}">
        <p14:creationId xmlns:p14="http://schemas.microsoft.com/office/powerpoint/2010/main" val="3024695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BA724-CB66-4D4D-A798-73225AD7C0EE}"/>
              </a:ext>
            </a:extLst>
          </p:cNvPr>
          <p:cNvSpPr>
            <a:spLocks noGrp="1"/>
          </p:cNvSpPr>
          <p:nvPr>
            <p:ph type="title"/>
          </p:nvPr>
        </p:nvSpPr>
        <p:spPr/>
        <p:txBody>
          <a:bodyPr/>
          <a:lstStyle/>
          <a:p>
            <a:r>
              <a:rPr lang="en-CA">
                <a:cs typeface="Times New Roman"/>
              </a:rPr>
              <a:t>Accessibility </a:t>
            </a:r>
            <a:endParaRPr lang="en-CA"/>
          </a:p>
        </p:txBody>
      </p:sp>
      <p:sp>
        <p:nvSpPr>
          <p:cNvPr id="3" name="Text Placeholder 2">
            <a:extLst>
              <a:ext uri="{FF2B5EF4-FFF2-40B4-BE49-F238E27FC236}">
                <a16:creationId xmlns:a16="http://schemas.microsoft.com/office/drawing/2014/main" id="{8D90C8BE-11A2-48F9-880E-672DDA730682}"/>
              </a:ext>
            </a:extLst>
          </p:cNvPr>
          <p:cNvSpPr>
            <a:spLocks noGrp="1"/>
          </p:cNvSpPr>
          <p:nvPr>
            <p:ph type="body" idx="1"/>
          </p:nvPr>
        </p:nvSpPr>
        <p:spPr>
          <a:xfrm>
            <a:off x="1097280" y="1845734"/>
            <a:ext cx="6234023" cy="4023360"/>
          </a:xfrm>
        </p:spPr>
        <p:txBody>
          <a:bodyPr vert="horz" lIns="0" tIns="45720" rIns="0" bIns="45720" rtlCol="0" anchor="t">
            <a:normAutofit/>
          </a:bodyPr>
          <a:lstStyle/>
          <a:p>
            <a:pPr marL="292100" lvl="1" indent="0">
              <a:buNone/>
            </a:pPr>
            <a:r>
              <a:rPr lang="en-CA" sz="2800" dirty="0">
                <a:latin typeface="Calibri"/>
                <a:cs typeface="Times New Roman"/>
              </a:rPr>
              <a:t>Delivery</a:t>
            </a:r>
            <a:endParaRPr lang="en-US" sz="2800" dirty="0">
              <a:latin typeface="Calibri"/>
              <a:cs typeface="Calibri" panose="020F0502020204030204"/>
            </a:endParaRPr>
          </a:p>
          <a:p>
            <a:pPr marL="1092200" lvl="2" indent="-342900">
              <a:buFont typeface="Arial" panose="05000000000000000000" pitchFamily="2" charset="2"/>
              <a:buChar char="•"/>
            </a:pPr>
            <a:r>
              <a:rPr lang="en-CA" sz="2800" dirty="0">
                <a:latin typeface="Calibri"/>
                <a:cs typeface="Times New Roman"/>
              </a:rPr>
              <a:t>Organization and presentation</a:t>
            </a:r>
            <a:endParaRPr lang="en-US" sz="2800" dirty="0">
              <a:latin typeface="Calibri"/>
              <a:cs typeface="Calibri"/>
            </a:endParaRPr>
          </a:p>
          <a:p>
            <a:pPr marL="1092200" lvl="2" indent="-342900">
              <a:buFont typeface="Arial" panose="05000000000000000000" pitchFamily="2" charset="2"/>
              <a:buChar char="•"/>
            </a:pPr>
            <a:r>
              <a:rPr lang="en-CA" sz="2800" dirty="0">
                <a:latin typeface="Calibri"/>
                <a:cs typeface="Times New Roman"/>
              </a:rPr>
              <a:t>Accessible features</a:t>
            </a:r>
            <a:endParaRPr lang="en-CA" sz="2800" dirty="0">
              <a:latin typeface="Calibri"/>
              <a:cs typeface="Calibri"/>
            </a:endParaRPr>
          </a:p>
          <a:p>
            <a:pPr marL="292100" lvl="1" indent="0">
              <a:buNone/>
            </a:pPr>
            <a:r>
              <a:rPr lang="en-CA" sz="2800" dirty="0">
                <a:ea typeface="+mn-lt"/>
                <a:cs typeface="+mn-lt"/>
              </a:rPr>
              <a:t>Content</a:t>
            </a:r>
          </a:p>
          <a:p>
            <a:pPr marL="1092200" lvl="2" indent="-342900">
              <a:buFont typeface="Arial" panose="05000000000000000000" pitchFamily="2" charset="2"/>
              <a:buChar char="•"/>
            </a:pPr>
            <a:r>
              <a:rPr lang="en-CA" sz="2800" dirty="0">
                <a:ea typeface="+mn-lt"/>
                <a:cs typeface="+mn-lt"/>
              </a:rPr>
              <a:t>Specific strategies that pertain to functional impairments</a:t>
            </a:r>
          </a:p>
          <a:p>
            <a:pPr marL="1092200" lvl="2" indent="-342900">
              <a:buFont typeface="Arial" panose="05000000000000000000" pitchFamily="2" charset="2"/>
              <a:buChar char="•"/>
            </a:pPr>
            <a:r>
              <a:rPr lang="en-CA" sz="2800" dirty="0">
                <a:ea typeface="+mn-lt"/>
                <a:cs typeface="+mn-lt"/>
              </a:rPr>
              <a:t>Downloadable resources and tools</a:t>
            </a:r>
            <a:endParaRPr lang="en-CA" sz="2800" dirty="0">
              <a:latin typeface="Calibri" panose="020F0502020204030204"/>
              <a:cs typeface="Calibri" panose="020F0502020204030204"/>
            </a:endParaRPr>
          </a:p>
          <a:p>
            <a:endParaRPr lang="en-CA" dirty="0">
              <a:latin typeface="Calibri" panose="020F0502020204030204"/>
              <a:cs typeface="Calibri" panose="020F0502020204030204"/>
            </a:endParaRPr>
          </a:p>
        </p:txBody>
      </p:sp>
      <p:pic>
        <p:nvPicPr>
          <p:cNvPr id="5" name="Picture 5" descr="Boromir meme - with caption &quot;One does not simply ignore accessibility&quot;">
            <a:extLst>
              <a:ext uri="{FF2B5EF4-FFF2-40B4-BE49-F238E27FC236}">
                <a16:creationId xmlns:a16="http://schemas.microsoft.com/office/drawing/2014/main" id="{D5E37897-C1BC-4244-B6C7-E72EF525969E}"/>
              </a:ext>
            </a:extLst>
          </p:cNvPr>
          <p:cNvPicPr>
            <a:picLocks noChangeAspect="1"/>
          </p:cNvPicPr>
          <p:nvPr/>
        </p:nvPicPr>
        <p:blipFill>
          <a:blip r:embed="rId3"/>
          <a:stretch>
            <a:fillRect/>
          </a:stretch>
        </p:blipFill>
        <p:spPr>
          <a:xfrm>
            <a:off x="7844288" y="2071917"/>
            <a:ext cx="3533954" cy="3576808"/>
          </a:xfrm>
          <a:prstGeom prst="rect">
            <a:avLst/>
          </a:prstGeom>
        </p:spPr>
      </p:pic>
    </p:spTree>
    <p:extLst>
      <p:ext uri="{BB962C8B-B14F-4D97-AF65-F5344CB8AC3E}">
        <p14:creationId xmlns:p14="http://schemas.microsoft.com/office/powerpoint/2010/main" val="2943692858"/>
      </p:ext>
    </p:extLst>
  </p:cSld>
  <p:clrMapOvr>
    <a:masterClrMapping/>
  </p:clrMapOvr>
</p:sld>
</file>

<file path=ppt/theme/theme1.xml><?xml version="1.0" encoding="utf-8"?>
<a:theme xmlns:a="http://schemas.openxmlformats.org/drawingml/2006/main" name="PMC Theme">
  <a:themeElements>
    <a:clrScheme name="Custom 8">
      <a:dk1>
        <a:srgbClr val="000000"/>
      </a:dk1>
      <a:lt1>
        <a:sysClr val="window" lastClr="FFFFFF"/>
      </a:lt1>
      <a:dk2>
        <a:srgbClr val="000000"/>
      </a:dk2>
      <a:lt2>
        <a:srgbClr val="CCDDEA"/>
      </a:lt2>
      <a:accent1>
        <a:srgbClr val="700000"/>
      </a:accent1>
      <a:accent2>
        <a:srgbClr val="C00000"/>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MC Theme" id="{0B3EF9D8-347F-451B-9D12-98820C9A5B84}" vid="{9578BD31-88E6-410B-81BE-2903050B00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3274</Words>
  <Application>Microsoft Office PowerPoint</Application>
  <PresentationFormat>Widescreen</PresentationFormat>
  <Paragraphs>345</Paragraphs>
  <Slides>22</Slides>
  <Notes>21</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Gotham Narrow SSm A</vt:lpstr>
      <vt:lpstr>Segoe UI</vt:lpstr>
      <vt:lpstr>Symbol</vt:lpstr>
      <vt:lpstr>Times New Roman</vt:lpstr>
      <vt:lpstr>Tw Cen MT</vt:lpstr>
      <vt:lpstr>PMC Theme</vt:lpstr>
      <vt:lpstr>Straight to the Point: Online Learning Strategies Modules that Consider and Address Functional Impairments</vt:lpstr>
      <vt:lpstr>Land Acknowledgement</vt:lpstr>
      <vt:lpstr>The PMC</vt:lpstr>
      <vt:lpstr>Presentation Overview</vt:lpstr>
      <vt:lpstr>Objectives</vt:lpstr>
      <vt:lpstr>Existing Resources</vt:lpstr>
      <vt:lpstr>Existing Resource Gaps</vt:lpstr>
      <vt:lpstr>Our Goals</vt:lpstr>
      <vt:lpstr>Accessibility </vt:lpstr>
      <vt:lpstr>Metacognitive Self-Regulation</vt:lpstr>
      <vt:lpstr>Activity – Join Our Poll</vt:lpstr>
      <vt:lpstr>What makes our modules unique?</vt:lpstr>
      <vt:lpstr>Functional Impairments Addressed by Module Delivery</vt:lpstr>
      <vt:lpstr>Organization and Presentation</vt:lpstr>
      <vt:lpstr>Accessible Features</vt:lpstr>
      <vt:lpstr>Functional Impairments Addressed by Module Content</vt:lpstr>
      <vt:lpstr>Specific Strategies</vt:lpstr>
      <vt:lpstr>Resources and Tools</vt:lpstr>
      <vt:lpstr>Assistive Technology </vt:lpstr>
      <vt:lpstr>Future Directions</vt:lpstr>
      <vt:lpstr>Any Questions?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Paul Menton Centre for Students with Disabilities now has online MORE (Meta-cognition, Outcomes, Resiliency and Education) Learning Strategies Modules. These were in development prior to the switch to online learning. The focus was to provide students with disabilities with an accessible and easy way to explore and learn the introductory and most frequently taught techniques we use in one-on-one learning strategies sessions to address the most common areas of academic concern. To ensure that these modules were not simply a replica of modules already available to the general student population through the university's Centre for Student Academic Support's online workshops, we sought to create modules that specifically consider and address the functional impairments our students experience as a result of their disabilities. We will describe how we created our first modules to be concise, engaging, reflective, and impactful.</dc:title>
  <dc:creator>Candice Kavanagh</dc:creator>
  <cp:lastModifiedBy>Amanda Blais</cp:lastModifiedBy>
  <cp:revision>1</cp:revision>
  <dcterms:created xsi:type="dcterms:W3CDTF">2021-04-26T14:27:56Z</dcterms:created>
  <dcterms:modified xsi:type="dcterms:W3CDTF">2021-05-18T17:46:15Z</dcterms:modified>
</cp:coreProperties>
</file>